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Roboto Medium"/>
      <p:regular r:id="rId26"/>
      <p:bold r:id="rId27"/>
      <p:italic r:id="rId28"/>
      <p:boldItalic r:id="rId29"/>
    </p:embeddedFont>
    <p:embeddedFont>
      <p:font typeface="Cutive Mono"/>
      <p:regular r:id="rId30"/>
    </p:embeddedFont>
    <p:embeddedFont>
      <p:font typeface="Vidaloka"/>
      <p:regular r:id="rId31"/>
    </p:embeddedFont>
    <p:embeddedFont>
      <p:font typeface="Roboto Ligh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2B5AA4E-1530-4F85-9DEE-FC981526625C}">
  <a:tblStyle styleId="{22B5AA4E-1530-4F85-9DEE-FC981526625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3F276A6-CDAD-4B11-8544-5732E21F089E}"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edium-regular.fntdata"/><Relationship Id="rId25" Type="http://schemas.openxmlformats.org/officeDocument/2006/relationships/font" Target="fonts/Roboto-boldItalic.fntdata"/><Relationship Id="rId28" Type="http://schemas.openxmlformats.org/officeDocument/2006/relationships/font" Target="fonts/RobotoMedium-italic.fntdata"/><Relationship Id="rId27" Type="http://schemas.openxmlformats.org/officeDocument/2006/relationships/font" Target="fonts/Roboto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edium-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Vidaloka-regular.fntdata"/><Relationship Id="rId30" Type="http://schemas.openxmlformats.org/officeDocument/2006/relationships/font" Target="fonts/CutiveMono-regular.fntdata"/><Relationship Id="rId11" Type="http://schemas.openxmlformats.org/officeDocument/2006/relationships/slide" Target="slides/slide6.xml"/><Relationship Id="rId33" Type="http://schemas.openxmlformats.org/officeDocument/2006/relationships/font" Target="fonts/RobotoLight-bold.fntdata"/><Relationship Id="rId10" Type="http://schemas.openxmlformats.org/officeDocument/2006/relationships/slide" Target="slides/slide5.xml"/><Relationship Id="rId32" Type="http://schemas.openxmlformats.org/officeDocument/2006/relationships/font" Target="fonts/RobotoLight-regular.fntdata"/><Relationship Id="rId13" Type="http://schemas.openxmlformats.org/officeDocument/2006/relationships/slide" Target="slides/slide8.xml"/><Relationship Id="rId35" Type="http://schemas.openxmlformats.org/officeDocument/2006/relationships/font" Target="fonts/RobotoLight-boldItalic.fntdata"/><Relationship Id="rId12" Type="http://schemas.openxmlformats.org/officeDocument/2006/relationships/slide" Target="slides/slide7.xml"/><Relationship Id="rId34" Type="http://schemas.openxmlformats.org/officeDocument/2006/relationships/font" Target="fonts/RobotoLight-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9eeb7114de_6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9eeb7114de_6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9eeb7114de_6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9eeb7114de_6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wanted to establish a baseline</a:t>
            </a:r>
            <a:endParaRPr/>
          </a:p>
          <a:p>
            <a:pPr indent="-298450" lvl="0" marL="457200" rtl="0" algn="l">
              <a:spcBef>
                <a:spcPts val="0"/>
              </a:spcBef>
              <a:spcAft>
                <a:spcPts val="0"/>
              </a:spcAft>
              <a:buSzPts val="1100"/>
              <a:buChar char="-"/>
            </a:pPr>
            <a:r>
              <a:rPr lang="en"/>
              <a:t>Only control for education (model 1)</a:t>
            </a:r>
            <a:endParaRPr/>
          </a:p>
          <a:p>
            <a:pPr indent="-298450" lvl="0" marL="457200" rtl="0" algn="l">
              <a:spcBef>
                <a:spcPts val="0"/>
              </a:spcBef>
              <a:spcAft>
                <a:spcPts val="0"/>
              </a:spcAft>
              <a:buSzPts val="1100"/>
              <a:buChar char="-"/>
            </a:pPr>
            <a:r>
              <a:rPr lang="en"/>
              <a:t>And control for all variables (model 2)</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9eeb7114de_6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9eeb7114de_6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7f83a8c766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7f83a8c766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9eeb7114de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9eeb7114de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9eeb7114de_6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9eeb7114de_6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Based on “further analysis” slide, we want to run the regression model again, this time including an interaction term with education and gender</a:t>
            </a:r>
            <a:endParaRPr/>
          </a:p>
          <a:p>
            <a:pPr indent="-298450" lvl="0" marL="457200" rtl="0" algn="l">
              <a:spcBef>
                <a:spcPts val="0"/>
              </a:spcBef>
              <a:spcAft>
                <a:spcPts val="0"/>
              </a:spcAft>
              <a:buSzPts val="1100"/>
              <a:buChar char="-"/>
            </a:pPr>
            <a:r>
              <a:rPr lang="en"/>
              <a:t>Result: when controlling for education, gender, ethnicity, country, and the interaction between education and gender, individuals that do not pursue higher education are expected to be, on average, 11.43% more likely to consume cannabis within the next month</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7f83a8c766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7f83a8c76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0ec1e439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0ec1e439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0f5b0b7e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0f5b0b7e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The question we wanted to answer was how education level influences whether someone has tried marijuana recreationally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topic is important because understanding how education affects cannabis consumption can guide policy makers and schools in creating a suitable approach to create drug usage policies, teach the side effects and responsible use of marijuana, develop proper drug prevention programmes</a:t>
            </a:r>
            <a:r>
              <a:rPr lang="en">
                <a:solidFill>
                  <a:schemeClr val="dk1"/>
                </a:solidFill>
              </a:rPr>
              <a:t> and improve</a:t>
            </a:r>
            <a:r>
              <a:rPr lang="en">
                <a:solidFill>
                  <a:schemeClr val="dk1"/>
                </a:solidFill>
              </a:rPr>
              <a:t> rehab facilities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9eeb7114d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9eeb7114d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9eeb711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9eeb711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595959"/>
              </a:buClr>
              <a:buSzPts val="1100"/>
              <a:buFont typeface="Roboto Light"/>
              <a:buChar char="●"/>
            </a:pPr>
            <a:r>
              <a:rPr lang="en">
                <a:solidFill>
                  <a:srgbClr val="595959"/>
                </a:solidFill>
                <a:latin typeface="Roboto Light"/>
                <a:ea typeface="Roboto Light"/>
                <a:cs typeface="Roboto Light"/>
                <a:sym typeface="Roboto Light"/>
              </a:rPr>
              <a:t>A Data Driven Approach is crucial when undertaking experiments like this.</a:t>
            </a:r>
            <a:endParaRPr>
              <a:solidFill>
                <a:srgbClr val="595959"/>
              </a:solidFill>
              <a:latin typeface="Roboto Light"/>
              <a:ea typeface="Roboto Light"/>
              <a:cs typeface="Roboto Light"/>
              <a:sym typeface="Roboto Light"/>
            </a:endParaRPr>
          </a:p>
          <a:p>
            <a:pPr indent="-298450" lvl="0" marL="457200" rtl="0" algn="l">
              <a:lnSpc>
                <a:spcPct val="115000"/>
              </a:lnSpc>
              <a:spcBef>
                <a:spcPts val="0"/>
              </a:spcBef>
              <a:spcAft>
                <a:spcPts val="0"/>
              </a:spcAft>
              <a:buClr>
                <a:srgbClr val="595959"/>
              </a:buClr>
              <a:buSzPts val="1100"/>
              <a:buFont typeface="Roboto Light"/>
              <a:buChar char="●"/>
            </a:pPr>
            <a:r>
              <a:rPr lang="en">
                <a:solidFill>
                  <a:srgbClr val="595959"/>
                </a:solidFill>
                <a:latin typeface="Roboto Light"/>
                <a:ea typeface="Roboto Light"/>
                <a:cs typeface="Roboto Light"/>
                <a:sym typeface="Roboto Light"/>
              </a:rPr>
              <a:t>Sometimes the eye test can be misleading, and basing decisions purely on intuition may not yield the most efficient results. The use of data analysis allows us inform important business decisions, as the reasons for choosing potential strategies are backed up with statistical evidence.</a:t>
            </a:r>
            <a:endParaRPr>
              <a:solidFill>
                <a:srgbClr val="595959"/>
              </a:solidFill>
              <a:latin typeface="Roboto Light"/>
              <a:ea typeface="Roboto Light"/>
              <a:cs typeface="Roboto Light"/>
              <a:sym typeface="Roboto Light"/>
            </a:endParaRPr>
          </a:p>
          <a:p>
            <a:pPr indent="-311150" lvl="0" marL="457200" rtl="0" algn="l">
              <a:spcBef>
                <a:spcPts val="0"/>
              </a:spcBef>
              <a:spcAft>
                <a:spcPts val="0"/>
              </a:spcAft>
              <a:buClr>
                <a:srgbClr val="434343"/>
              </a:buClr>
              <a:buSzPts val="1300"/>
              <a:buFont typeface="Roboto Light"/>
              <a:buChar char="●"/>
            </a:pPr>
            <a:r>
              <a:rPr lang="en" sz="1200">
                <a:solidFill>
                  <a:srgbClr val="595959"/>
                </a:solidFill>
                <a:latin typeface="Roboto Light"/>
                <a:ea typeface="Roboto Light"/>
                <a:cs typeface="Roboto Light"/>
                <a:sym typeface="Roboto Light"/>
              </a:rPr>
              <a:t>However, in order for us to implement a data driven approach, we must understand the data generating process, knowing where exactly our data comes from. We must understand the limitations of our data, and must be informative about the systematic biases potentially apparent in our models. If the data is taken as is, the implications taken away are going to be affected, and conclusions and implications will be incorrect.</a:t>
            </a:r>
            <a:endParaRPr sz="1200">
              <a:solidFill>
                <a:srgbClr val="595959"/>
              </a:solidFill>
              <a:latin typeface="Roboto Light"/>
              <a:ea typeface="Roboto Light"/>
              <a:cs typeface="Roboto Light"/>
              <a:sym typeface="Roboto Light"/>
            </a:endParaRPr>
          </a:p>
          <a:p>
            <a:pPr indent="-298450" lvl="0" marL="457200" rtl="0" algn="l">
              <a:lnSpc>
                <a:spcPct val="115000"/>
              </a:lnSpc>
              <a:spcBef>
                <a:spcPts val="0"/>
              </a:spcBef>
              <a:spcAft>
                <a:spcPts val="0"/>
              </a:spcAft>
              <a:buClr>
                <a:srgbClr val="595959"/>
              </a:buClr>
              <a:buSzPts val="1100"/>
              <a:buFont typeface="Roboto Light"/>
              <a:buChar char="●"/>
            </a:pPr>
            <a:r>
              <a:rPr lang="en">
                <a:solidFill>
                  <a:srgbClr val="595959"/>
                </a:solidFill>
                <a:latin typeface="Roboto Light"/>
                <a:ea typeface="Roboto Light"/>
                <a:cs typeface="Roboto Light"/>
                <a:sym typeface="Roboto Light"/>
              </a:rPr>
              <a:t>In this case Cannabis has been widely regarded as harmful allow us to understand links → and who we can target if there is a link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9eeb7114d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9eeb7114d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7f83a8c76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7f83a8c76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9f9c094bb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9f9c094bb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7f83a8c76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7f83a8c76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26100" y="1449413"/>
            <a:ext cx="5446800" cy="15675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1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26100" y="3482638"/>
            <a:ext cx="5446800" cy="381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a:off x="517275" y="510500"/>
            <a:ext cx="8120925" cy="239700"/>
            <a:chOff x="517275" y="510500"/>
            <a:chExt cx="8120925" cy="239700"/>
          </a:xfrm>
        </p:grpSpPr>
        <p:sp>
          <p:nvSpPr>
            <p:cNvPr id="13" name="Google Shape;13;p2"/>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txBox="1"/>
          <p:nvPr>
            <p:ph hasCustomPrompt="1" type="title"/>
          </p:nvPr>
        </p:nvSpPr>
        <p:spPr>
          <a:xfrm>
            <a:off x="1435250" y="1663425"/>
            <a:ext cx="6273300" cy="1439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8" name="Google Shape;68;p11"/>
          <p:cNvSpPr txBox="1"/>
          <p:nvPr>
            <p:ph idx="1" type="body"/>
          </p:nvPr>
        </p:nvSpPr>
        <p:spPr>
          <a:xfrm>
            <a:off x="1435250" y="3239788"/>
            <a:ext cx="6273300" cy="240300"/>
          </a:xfrm>
          <a:prstGeom prst="rect">
            <a:avLst/>
          </a:prstGeom>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69" name="Google Shape;69;p11"/>
          <p:cNvGrpSpPr/>
          <p:nvPr/>
        </p:nvGrpSpPr>
        <p:grpSpPr>
          <a:xfrm>
            <a:off x="517275" y="510500"/>
            <a:ext cx="8120925" cy="239700"/>
            <a:chOff x="517275" y="510500"/>
            <a:chExt cx="8120925" cy="239700"/>
          </a:xfrm>
        </p:grpSpPr>
        <p:sp>
          <p:nvSpPr>
            <p:cNvPr id="70" name="Google Shape;70;p11"/>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txBox="1"/>
          <p:nvPr>
            <p:ph type="title"/>
          </p:nvPr>
        </p:nvSpPr>
        <p:spPr>
          <a:xfrm>
            <a:off x="1253875" y="630350"/>
            <a:ext cx="3714000" cy="4866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6" name="Google Shape;76;p13"/>
          <p:cNvSpPr txBox="1"/>
          <p:nvPr>
            <p:ph hasCustomPrompt="1" idx="2" type="title"/>
          </p:nvPr>
        </p:nvSpPr>
        <p:spPr>
          <a:xfrm flipH="1">
            <a:off x="1253875" y="1507625"/>
            <a:ext cx="978600" cy="674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50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77" name="Google Shape;77;p13"/>
          <p:cNvSpPr txBox="1"/>
          <p:nvPr>
            <p:ph idx="1" type="subTitle"/>
          </p:nvPr>
        </p:nvSpPr>
        <p:spPr>
          <a:xfrm>
            <a:off x="1253875" y="2279142"/>
            <a:ext cx="28755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78" name="Google Shape;78;p13"/>
          <p:cNvSpPr txBox="1"/>
          <p:nvPr>
            <p:ph idx="3" type="subTitle"/>
          </p:nvPr>
        </p:nvSpPr>
        <p:spPr>
          <a:xfrm>
            <a:off x="2204250" y="1507700"/>
            <a:ext cx="1925100" cy="674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79" name="Google Shape;79;p13"/>
          <p:cNvSpPr txBox="1"/>
          <p:nvPr>
            <p:ph hasCustomPrompt="1" idx="4" type="title"/>
          </p:nvPr>
        </p:nvSpPr>
        <p:spPr>
          <a:xfrm flipH="1">
            <a:off x="1253875" y="3093950"/>
            <a:ext cx="978600" cy="674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50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80" name="Google Shape;80;p13"/>
          <p:cNvSpPr txBox="1"/>
          <p:nvPr>
            <p:ph idx="5" type="subTitle"/>
          </p:nvPr>
        </p:nvSpPr>
        <p:spPr>
          <a:xfrm>
            <a:off x="1253875" y="3865807"/>
            <a:ext cx="28755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81" name="Google Shape;81;p13"/>
          <p:cNvSpPr txBox="1"/>
          <p:nvPr>
            <p:ph idx="6" type="subTitle"/>
          </p:nvPr>
        </p:nvSpPr>
        <p:spPr>
          <a:xfrm>
            <a:off x="2204250" y="3094025"/>
            <a:ext cx="1925100" cy="674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82" name="Google Shape;82;p13"/>
          <p:cNvSpPr txBox="1"/>
          <p:nvPr>
            <p:ph hasCustomPrompt="1" idx="7" type="title"/>
          </p:nvPr>
        </p:nvSpPr>
        <p:spPr>
          <a:xfrm flipH="1">
            <a:off x="4937825" y="1507625"/>
            <a:ext cx="978600" cy="674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50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83" name="Google Shape;83;p13"/>
          <p:cNvSpPr txBox="1"/>
          <p:nvPr>
            <p:ph idx="8" type="subTitle"/>
          </p:nvPr>
        </p:nvSpPr>
        <p:spPr>
          <a:xfrm>
            <a:off x="4937825" y="2279142"/>
            <a:ext cx="28755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84" name="Google Shape;84;p13"/>
          <p:cNvSpPr txBox="1"/>
          <p:nvPr>
            <p:ph idx="9" type="subTitle"/>
          </p:nvPr>
        </p:nvSpPr>
        <p:spPr>
          <a:xfrm>
            <a:off x="5888200" y="1507700"/>
            <a:ext cx="1925100" cy="674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85" name="Google Shape;85;p13"/>
          <p:cNvSpPr txBox="1"/>
          <p:nvPr>
            <p:ph hasCustomPrompt="1" idx="13" type="title"/>
          </p:nvPr>
        </p:nvSpPr>
        <p:spPr>
          <a:xfrm flipH="1">
            <a:off x="4937825" y="3093950"/>
            <a:ext cx="978600" cy="674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50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86" name="Google Shape;86;p13"/>
          <p:cNvSpPr txBox="1"/>
          <p:nvPr>
            <p:ph idx="14" type="subTitle"/>
          </p:nvPr>
        </p:nvSpPr>
        <p:spPr>
          <a:xfrm>
            <a:off x="4937825" y="3865807"/>
            <a:ext cx="28755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87" name="Google Shape;87;p13"/>
          <p:cNvSpPr txBox="1"/>
          <p:nvPr>
            <p:ph idx="15" type="subTitle"/>
          </p:nvPr>
        </p:nvSpPr>
        <p:spPr>
          <a:xfrm>
            <a:off x="5888200" y="3094025"/>
            <a:ext cx="1925100" cy="674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grpSp>
        <p:nvGrpSpPr>
          <p:cNvPr id="88" name="Google Shape;88;p13"/>
          <p:cNvGrpSpPr/>
          <p:nvPr/>
        </p:nvGrpSpPr>
        <p:grpSpPr>
          <a:xfrm>
            <a:off x="492225" y="535550"/>
            <a:ext cx="8171025" cy="189600"/>
            <a:chOff x="492225" y="535550"/>
            <a:chExt cx="8171025" cy="189600"/>
          </a:xfrm>
        </p:grpSpPr>
        <p:sp>
          <p:nvSpPr>
            <p:cNvPr id="89" name="Google Shape;89;p13"/>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91" name="Shape 91"/>
        <p:cNvGrpSpPr/>
        <p:nvPr/>
      </p:nvGrpSpPr>
      <p:grpSpPr>
        <a:xfrm>
          <a:off x="0" y="0"/>
          <a:ext cx="0" cy="0"/>
          <a:chOff x="0" y="0"/>
          <a:chExt cx="0" cy="0"/>
        </a:xfrm>
      </p:grpSpPr>
      <p:sp>
        <p:nvSpPr>
          <p:cNvPr id="92" name="Google Shape;92;p14"/>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txBox="1"/>
          <p:nvPr>
            <p:ph type="title"/>
          </p:nvPr>
        </p:nvSpPr>
        <p:spPr>
          <a:xfrm>
            <a:off x="1253875" y="630350"/>
            <a:ext cx="3714000" cy="486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14"/>
          <p:cNvGrpSpPr/>
          <p:nvPr/>
        </p:nvGrpSpPr>
        <p:grpSpPr>
          <a:xfrm>
            <a:off x="492225" y="535550"/>
            <a:ext cx="8171025" cy="189600"/>
            <a:chOff x="492225" y="535550"/>
            <a:chExt cx="8171025" cy="189600"/>
          </a:xfrm>
        </p:grpSpPr>
        <p:sp>
          <p:nvSpPr>
            <p:cNvPr id="95" name="Google Shape;95;p14"/>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7" name="Shape 97"/>
        <p:cNvGrpSpPr/>
        <p:nvPr/>
      </p:nvGrpSpPr>
      <p:grpSpPr>
        <a:xfrm>
          <a:off x="0" y="0"/>
          <a:ext cx="0" cy="0"/>
          <a:chOff x="0" y="0"/>
          <a:chExt cx="0" cy="0"/>
        </a:xfrm>
      </p:grpSpPr>
      <p:sp>
        <p:nvSpPr>
          <p:cNvPr id="98" name="Google Shape;98;p15"/>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txBox="1"/>
          <p:nvPr>
            <p:ph idx="1" type="subTitle"/>
          </p:nvPr>
        </p:nvSpPr>
        <p:spPr>
          <a:xfrm>
            <a:off x="1931933" y="1881953"/>
            <a:ext cx="4114200" cy="37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00" name="Google Shape;100;p15"/>
          <p:cNvSpPr txBox="1"/>
          <p:nvPr>
            <p:ph idx="2" type="subTitle"/>
          </p:nvPr>
        </p:nvSpPr>
        <p:spPr>
          <a:xfrm>
            <a:off x="1931900" y="1445350"/>
            <a:ext cx="4114200" cy="373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01" name="Google Shape;101;p15"/>
          <p:cNvSpPr txBox="1"/>
          <p:nvPr>
            <p:ph type="title"/>
          </p:nvPr>
        </p:nvSpPr>
        <p:spPr>
          <a:xfrm>
            <a:off x="1269475" y="630350"/>
            <a:ext cx="2294400" cy="486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 name="Google Shape;102;p15"/>
          <p:cNvSpPr txBox="1"/>
          <p:nvPr>
            <p:ph hasCustomPrompt="1" idx="3" type="title"/>
          </p:nvPr>
        </p:nvSpPr>
        <p:spPr>
          <a:xfrm flipH="1">
            <a:off x="1272800" y="1445350"/>
            <a:ext cx="659100" cy="809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03" name="Google Shape;103;p15"/>
          <p:cNvSpPr txBox="1"/>
          <p:nvPr>
            <p:ph idx="4" type="subTitle"/>
          </p:nvPr>
        </p:nvSpPr>
        <p:spPr>
          <a:xfrm>
            <a:off x="3053860" y="2946356"/>
            <a:ext cx="4114200" cy="37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04" name="Google Shape;104;p15"/>
          <p:cNvSpPr txBox="1"/>
          <p:nvPr>
            <p:ph idx="5" type="subTitle"/>
          </p:nvPr>
        </p:nvSpPr>
        <p:spPr>
          <a:xfrm>
            <a:off x="3053827" y="2509750"/>
            <a:ext cx="4114200" cy="373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05" name="Google Shape;105;p15"/>
          <p:cNvSpPr txBox="1"/>
          <p:nvPr>
            <p:ph hasCustomPrompt="1" idx="6" type="title"/>
          </p:nvPr>
        </p:nvSpPr>
        <p:spPr>
          <a:xfrm flipH="1">
            <a:off x="2394713" y="2509750"/>
            <a:ext cx="659100" cy="809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06" name="Google Shape;106;p15"/>
          <p:cNvSpPr txBox="1"/>
          <p:nvPr>
            <p:ph idx="7" type="subTitle"/>
          </p:nvPr>
        </p:nvSpPr>
        <p:spPr>
          <a:xfrm>
            <a:off x="4175750" y="4010750"/>
            <a:ext cx="4114200" cy="37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07" name="Google Shape;107;p15"/>
          <p:cNvSpPr txBox="1"/>
          <p:nvPr>
            <p:ph idx="8" type="subTitle"/>
          </p:nvPr>
        </p:nvSpPr>
        <p:spPr>
          <a:xfrm>
            <a:off x="4175727" y="3574150"/>
            <a:ext cx="4114200" cy="373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08" name="Google Shape;108;p15"/>
          <p:cNvSpPr txBox="1"/>
          <p:nvPr>
            <p:ph hasCustomPrompt="1" idx="9" type="title"/>
          </p:nvPr>
        </p:nvSpPr>
        <p:spPr>
          <a:xfrm flipH="1">
            <a:off x="3516625" y="3574150"/>
            <a:ext cx="659100" cy="809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grpSp>
        <p:nvGrpSpPr>
          <p:cNvPr id="109" name="Google Shape;109;p15"/>
          <p:cNvGrpSpPr/>
          <p:nvPr/>
        </p:nvGrpSpPr>
        <p:grpSpPr>
          <a:xfrm>
            <a:off x="492225" y="535550"/>
            <a:ext cx="8171025" cy="189600"/>
            <a:chOff x="492225" y="535550"/>
            <a:chExt cx="8171025" cy="189600"/>
          </a:xfrm>
        </p:grpSpPr>
        <p:sp>
          <p:nvSpPr>
            <p:cNvPr id="110" name="Google Shape;110;p15"/>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
    <p:spTree>
      <p:nvGrpSpPr>
        <p:cNvPr id="112" name="Shape 112"/>
        <p:cNvGrpSpPr/>
        <p:nvPr/>
      </p:nvGrpSpPr>
      <p:grpSpPr>
        <a:xfrm>
          <a:off x="0" y="0"/>
          <a:ext cx="0" cy="0"/>
          <a:chOff x="0" y="0"/>
          <a:chExt cx="0" cy="0"/>
        </a:xfrm>
      </p:grpSpPr>
      <p:sp>
        <p:nvSpPr>
          <p:cNvPr id="113" name="Google Shape;113;p16"/>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txBox="1"/>
          <p:nvPr>
            <p:ph idx="1" type="subTitle"/>
          </p:nvPr>
        </p:nvSpPr>
        <p:spPr>
          <a:xfrm>
            <a:off x="1791950" y="2166575"/>
            <a:ext cx="20523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15" name="Google Shape;115;p16"/>
          <p:cNvSpPr txBox="1"/>
          <p:nvPr>
            <p:ph idx="2" type="subTitle"/>
          </p:nvPr>
        </p:nvSpPr>
        <p:spPr>
          <a:xfrm>
            <a:off x="2552950" y="1607985"/>
            <a:ext cx="1291200" cy="452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16" name="Google Shape;116;p16"/>
          <p:cNvSpPr txBox="1"/>
          <p:nvPr>
            <p:ph type="title"/>
          </p:nvPr>
        </p:nvSpPr>
        <p:spPr>
          <a:xfrm>
            <a:off x="2715000" y="630350"/>
            <a:ext cx="37140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7" name="Google Shape;117;p16"/>
          <p:cNvSpPr txBox="1"/>
          <p:nvPr>
            <p:ph idx="3" type="subTitle"/>
          </p:nvPr>
        </p:nvSpPr>
        <p:spPr>
          <a:xfrm>
            <a:off x="5299750" y="2166575"/>
            <a:ext cx="20523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18" name="Google Shape;118;p16"/>
          <p:cNvSpPr txBox="1"/>
          <p:nvPr>
            <p:ph idx="4" type="subTitle"/>
          </p:nvPr>
        </p:nvSpPr>
        <p:spPr>
          <a:xfrm>
            <a:off x="6060750" y="1607985"/>
            <a:ext cx="1291200" cy="452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19" name="Google Shape;119;p16"/>
          <p:cNvSpPr txBox="1"/>
          <p:nvPr>
            <p:ph idx="5" type="subTitle"/>
          </p:nvPr>
        </p:nvSpPr>
        <p:spPr>
          <a:xfrm>
            <a:off x="1791950" y="3708403"/>
            <a:ext cx="20523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20" name="Google Shape;120;p16"/>
          <p:cNvSpPr txBox="1"/>
          <p:nvPr>
            <p:ph idx="6" type="subTitle"/>
          </p:nvPr>
        </p:nvSpPr>
        <p:spPr>
          <a:xfrm>
            <a:off x="2553050" y="3149351"/>
            <a:ext cx="1291200" cy="452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21" name="Google Shape;121;p16"/>
          <p:cNvSpPr txBox="1"/>
          <p:nvPr>
            <p:ph idx="7" type="subTitle"/>
          </p:nvPr>
        </p:nvSpPr>
        <p:spPr>
          <a:xfrm>
            <a:off x="5299750" y="3708403"/>
            <a:ext cx="2052300" cy="594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22" name="Google Shape;122;p16"/>
          <p:cNvSpPr txBox="1"/>
          <p:nvPr>
            <p:ph idx="8" type="subTitle"/>
          </p:nvPr>
        </p:nvSpPr>
        <p:spPr>
          <a:xfrm>
            <a:off x="6060850" y="3149351"/>
            <a:ext cx="1291200" cy="452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grpSp>
        <p:nvGrpSpPr>
          <p:cNvPr id="123" name="Google Shape;123;p16"/>
          <p:cNvGrpSpPr/>
          <p:nvPr/>
        </p:nvGrpSpPr>
        <p:grpSpPr>
          <a:xfrm>
            <a:off x="492225" y="535550"/>
            <a:ext cx="8171025" cy="189600"/>
            <a:chOff x="492225" y="535550"/>
            <a:chExt cx="8171025" cy="189600"/>
          </a:xfrm>
        </p:grpSpPr>
        <p:sp>
          <p:nvSpPr>
            <p:cNvPr id="124" name="Google Shape;124;p16"/>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126" name="Shape 126"/>
        <p:cNvGrpSpPr/>
        <p:nvPr/>
      </p:nvGrpSpPr>
      <p:grpSpPr>
        <a:xfrm>
          <a:off x="0" y="0"/>
          <a:ext cx="0" cy="0"/>
          <a:chOff x="0" y="0"/>
          <a:chExt cx="0" cy="0"/>
        </a:xfrm>
      </p:grpSpPr>
      <p:sp>
        <p:nvSpPr>
          <p:cNvPr id="127" name="Google Shape;127;p17"/>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txBox="1"/>
          <p:nvPr>
            <p:ph idx="1" type="subTitle"/>
          </p:nvPr>
        </p:nvSpPr>
        <p:spPr>
          <a:xfrm>
            <a:off x="1383373" y="238248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29" name="Google Shape;129;p17"/>
          <p:cNvSpPr txBox="1"/>
          <p:nvPr>
            <p:ph idx="2" type="subTitle"/>
          </p:nvPr>
        </p:nvSpPr>
        <p:spPr>
          <a:xfrm>
            <a:off x="1383350" y="197407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0" name="Google Shape;130;p17"/>
          <p:cNvSpPr txBox="1"/>
          <p:nvPr>
            <p:ph type="title"/>
          </p:nvPr>
        </p:nvSpPr>
        <p:spPr>
          <a:xfrm>
            <a:off x="2715000" y="630350"/>
            <a:ext cx="37140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1" name="Google Shape;131;p17"/>
          <p:cNvSpPr txBox="1"/>
          <p:nvPr>
            <p:ph hasCustomPrompt="1" idx="3" type="title"/>
          </p:nvPr>
        </p:nvSpPr>
        <p:spPr>
          <a:xfrm flipH="1">
            <a:off x="1383375" y="138836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32" name="Google Shape;132;p17"/>
          <p:cNvSpPr txBox="1"/>
          <p:nvPr>
            <p:ph idx="4" type="subTitle"/>
          </p:nvPr>
        </p:nvSpPr>
        <p:spPr>
          <a:xfrm>
            <a:off x="1383373" y="401713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33" name="Google Shape;133;p17"/>
          <p:cNvSpPr txBox="1"/>
          <p:nvPr>
            <p:ph idx="5" type="subTitle"/>
          </p:nvPr>
        </p:nvSpPr>
        <p:spPr>
          <a:xfrm>
            <a:off x="1383350" y="360872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4" name="Google Shape;134;p17"/>
          <p:cNvSpPr txBox="1"/>
          <p:nvPr>
            <p:ph hasCustomPrompt="1" idx="6" type="title"/>
          </p:nvPr>
        </p:nvSpPr>
        <p:spPr>
          <a:xfrm flipH="1">
            <a:off x="1383375" y="302199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35" name="Google Shape;135;p17"/>
          <p:cNvSpPr txBox="1"/>
          <p:nvPr>
            <p:ph idx="7" type="subTitle"/>
          </p:nvPr>
        </p:nvSpPr>
        <p:spPr>
          <a:xfrm>
            <a:off x="3785436" y="238248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36" name="Google Shape;136;p17"/>
          <p:cNvSpPr txBox="1"/>
          <p:nvPr>
            <p:ph idx="8" type="subTitle"/>
          </p:nvPr>
        </p:nvSpPr>
        <p:spPr>
          <a:xfrm>
            <a:off x="3785413" y="197407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7" name="Google Shape;137;p17"/>
          <p:cNvSpPr txBox="1"/>
          <p:nvPr>
            <p:ph hasCustomPrompt="1" idx="9" type="title"/>
          </p:nvPr>
        </p:nvSpPr>
        <p:spPr>
          <a:xfrm flipH="1">
            <a:off x="3785438" y="138836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38" name="Google Shape;138;p17"/>
          <p:cNvSpPr txBox="1"/>
          <p:nvPr>
            <p:ph idx="13" type="subTitle"/>
          </p:nvPr>
        </p:nvSpPr>
        <p:spPr>
          <a:xfrm>
            <a:off x="3785436" y="401713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39" name="Google Shape;139;p17"/>
          <p:cNvSpPr txBox="1"/>
          <p:nvPr>
            <p:ph idx="14" type="subTitle"/>
          </p:nvPr>
        </p:nvSpPr>
        <p:spPr>
          <a:xfrm>
            <a:off x="3785413" y="360872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0" name="Google Shape;140;p17"/>
          <p:cNvSpPr txBox="1"/>
          <p:nvPr>
            <p:ph hasCustomPrompt="1" idx="15" type="title"/>
          </p:nvPr>
        </p:nvSpPr>
        <p:spPr>
          <a:xfrm flipH="1">
            <a:off x="3785438" y="302199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41" name="Google Shape;141;p17"/>
          <p:cNvSpPr txBox="1"/>
          <p:nvPr>
            <p:ph idx="16" type="subTitle"/>
          </p:nvPr>
        </p:nvSpPr>
        <p:spPr>
          <a:xfrm>
            <a:off x="6187498" y="238248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42" name="Google Shape;142;p17"/>
          <p:cNvSpPr txBox="1"/>
          <p:nvPr>
            <p:ph idx="17" type="subTitle"/>
          </p:nvPr>
        </p:nvSpPr>
        <p:spPr>
          <a:xfrm>
            <a:off x="6187475" y="197407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3" name="Google Shape;143;p17"/>
          <p:cNvSpPr txBox="1"/>
          <p:nvPr>
            <p:ph hasCustomPrompt="1" idx="18" type="title"/>
          </p:nvPr>
        </p:nvSpPr>
        <p:spPr>
          <a:xfrm flipH="1">
            <a:off x="6187500" y="138836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44" name="Google Shape;144;p17"/>
          <p:cNvSpPr txBox="1"/>
          <p:nvPr>
            <p:ph idx="19" type="subTitle"/>
          </p:nvPr>
        </p:nvSpPr>
        <p:spPr>
          <a:xfrm>
            <a:off x="6187498" y="4017138"/>
            <a:ext cx="1898700" cy="3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45" name="Google Shape;145;p17"/>
          <p:cNvSpPr txBox="1"/>
          <p:nvPr>
            <p:ph idx="20" type="subTitle"/>
          </p:nvPr>
        </p:nvSpPr>
        <p:spPr>
          <a:xfrm>
            <a:off x="6187475" y="3608725"/>
            <a:ext cx="18987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6" name="Google Shape;146;p17"/>
          <p:cNvSpPr txBox="1"/>
          <p:nvPr>
            <p:ph hasCustomPrompt="1" idx="21" type="title"/>
          </p:nvPr>
        </p:nvSpPr>
        <p:spPr>
          <a:xfrm flipH="1">
            <a:off x="6187500" y="3021993"/>
            <a:ext cx="1898700" cy="398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grpSp>
        <p:nvGrpSpPr>
          <p:cNvPr id="147" name="Google Shape;147;p17"/>
          <p:cNvGrpSpPr/>
          <p:nvPr/>
        </p:nvGrpSpPr>
        <p:grpSpPr>
          <a:xfrm>
            <a:off x="492225" y="535550"/>
            <a:ext cx="8171025" cy="189600"/>
            <a:chOff x="492225" y="535550"/>
            <a:chExt cx="8171025" cy="189600"/>
          </a:xfrm>
        </p:grpSpPr>
        <p:sp>
          <p:nvSpPr>
            <p:cNvPr id="148" name="Google Shape;148;p17"/>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50" name="Shape 150"/>
        <p:cNvGrpSpPr/>
        <p:nvPr/>
      </p:nvGrpSpPr>
      <p:grpSpPr>
        <a:xfrm>
          <a:off x="0" y="0"/>
          <a:ext cx="0" cy="0"/>
          <a:chOff x="0" y="0"/>
          <a:chExt cx="0" cy="0"/>
        </a:xfrm>
      </p:grpSpPr>
      <p:sp>
        <p:nvSpPr>
          <p:cNvPr id="151" name="Google Shape;151;p18"/>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txBox="1"/>
          <p:nvPr>
            <p:ph hasCustomPrompt="1" type="title"/>
          </p:nvPr>
        </p:nvSpPr>
        <p:spPr>
          <a:xfrm>
            <a:off x="1098799" y="2183000"/>
            <a:ext cx="1744200" cy="73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55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a:r>
              <a:t>xx%</a:t>
            </a:r>
          </a:p>
        </p:txBody>
      </p:sp>
      <p:sp>
        <p:nvSpPr>
          <p:cNvPr id="153" name="Google Shape;153;p18"/>
          <p:cNvSpPr txBox="1"/>
          <p:nvPr>
            <p:ph idx="1" type="subTitle"/>
          </p:nvPr>
        </p:nvSpPr>
        <p:spPr>
          <a:xfrm>
            <a:off x="1098800" y="3019300"/>
            <a:ext cx="1744200" cy="54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154" name="Google Shape;154;p18"/>
          <p:cNvSpPr txBox="1"/>
          <p:nvPr>
            <p:ph idx="2" type="title"/>
          </p:nvPr>
        </p:nvSpPr>
        <p:spPr>
          <a:xfrm>
            <a:off x="726100" y="630350"/>
            <a:ext cx="76917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18"/>
          <p:cNvSpPr txBox="1"/>
          <p:nvPr>
            <p:ph hasCustomPrompt="1" idx="3" type="title"/>
          </p:nvPr>
        </p:nvSpPr>
        <p:spPr>
          <a:xfrm>
            <a:off x="6301013" y="2183000"/>
            <a:ext cx="1744200" cy="73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55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a:r>
              <a:t>xx%</a:t>
            </a:r>
          </a:p>
        </p:txBody>
      </p:sp>
      <p:sp>
        <p:nvSpPr>
          <p:cNvPr id="156" name="Google Shape;156;p18"/>
          <p:cNvSpPr txBox="1"/>
          <p:nvPr>
            <p:ph idx="4" type="subTitle"/>
          </p:nvPr>
        </p:nvSpPr>
        <p:spPr>
          <a:xfrm>
            <a:off x="6301025" y="3019300"/>
            <a:ext cx="1744200" cy="54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157" name="Google Shape;157;p18"/>
          <p:cNvSpPr txBox="1"/>
          <p:nvPr>
            <p:ph hasCustomPrompt="1" idx="5" type="title"/>
          </p:nvPr>
        </p:nvSpPr>
        <p:spPr>
          <a:xfrm>
            <a:off x="3699900" y="1409650"/>
            <a:ext cx="1744200" cy="73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55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a:r>
              <a:t>xx%</a:t>
            </a:r>
          </a:p>
        </p:txBody>
      </p:sp>
      <p:sp>
        <p:nvSpPr>
          <p:cNvPr id="158" name="Google Shape;158;p18"/>
          <p:cNvSpPr txBox="1"/>
          <p:nvPr>
            <p:ph idx="6" type="subTitle"/>
          </p:nvPr>
        </p:nvSpPr>
        <p:spPr>
          <a:xfrm>
            <a:off x="3699900" y="2246012"/>
            <a:ext cx="1744200" cy="54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grpSp>
        <p:nvGrpSpPr>
          <p:cNvPr id="159" name="Google Shape;159;p18"/>
          <p:cNvGrpSpPr/>
          <p:nvPr/>
        </p:nvGrpSpPr>
        <p:grpSpPr>
          <a:xfrm>
            <a:off x="492225" y="535550"/>
            <a:ext cx="8171025" cy="189600"/>
            <a:chOff x="492225" y="535550"/>
            <a:chExt cx="8171025" cy="189600"/>
          </a:xfrm>
        </p:grpSpPr>
        <p:sp>
          <p:nvSpPr>
            <p:cNvPr id="160" name="Google Shape;160;p18"/>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162" name="Shape 162"/>
        <p:cNvGrpSpPr/>
        <p:nvPr/>
      </p:nvGrpSpPr>
      <p:grpSpPr>
        <a:xfrm>
          <a:off x="0" y="0"/>
          <a:ext cx="0" cy="0"/>
          <a:chOff x="0" y="0"/>
          <a:chExt cx="0" cy="0"/>
        </a:xfrm>
      </p:grpSpPr>
      <p:sp>
        <p:nvSpPr>
          <p:cNvPr id="163" name="Google Shape;163;p19"/>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txBox="1"/>
          <p:nvPr>
            <p:ph idx="1" type="body"/>
          </p:nvPr>
        </p:nvSpPr>
        <p:spPr>
          <a:xfrm flipH="1">
            <a:off x="1644500" y="1930325"/>
            <a:ext cx="5866500" cy="1859700"/>
          </a:xfrm>
          <a:prstGeom prst="rect">
            <a:avLst/>
          </a:prstGeom>
        </p:spPr>
        <p:txBody>
          <a:bodyPr anchorCtr="0" anchor="ctr" bIns="91425" lIns="91425" spcFirstLastPara="1" rIns="91425" wrap="square" tIns="91425">
            <a:noAutofit/>
          </a:bodyPr>
          <a:lstStyle>
            <a:lvl1pPr indent="-317500" lvl="0" marL="457200" rtl="0" algn="ctr">
              <a:lnSpc>
                <a:spcPct val="100000"/>
              </a:lnSpc>
              <a:spcBef>
                <a:spcPts val="0"/>
              </a:spcBef>
              <a:spcAft>
                <a:spcPts val="0"/>
              </a:spcAft>
              <a:buClr>
                <a:srgbClr val="53372E"/>
              </a:buClr>
              <a:buSzPts val="1400"/>
              <a:buChar char="●"/>
              <a:defRPr/>
            </a:lvl1pPr>
            <a:lvl2pPr indent="-317500" lvl="1" marL="914400" rtl="0">
              <a:lnSpc>
                <a:spcPct val="100000"/>
              </a:lnSpc>
              <a:spcBef>
                <a:spcPts val="0"/>
              </a:spcBef>
              <a:spcAft>
                <a:spcPts val="0"/>
              </a:spcAft>
              <a:buClr>
                <a:srgbClr val="ECB2A0"/>
              </a:buClr>
              <a:buSzPts val="1400"/>
              <a:buFont typeface="Montserrat"/>
              <a:buChar char="○"/>
              <a:defRPr/>
            </a:lvl2pPr>
            <a:lvl3pPr indent="-317500" lvl="2" marL="1371600" rtl="0">
              <a:spcBef>
                <a:spcPts val="0"/>
              </a:spcBef>
              <a:spcAft>
                <a:spcPts val="0"/>
              </a:spcAft>
              <a:buClr>
                <a:srgbClr val="ECB2A0"/>
              </a:buClr>
              <a:buSzPts val="1400"/>
              <a:buFont typeface="Montserrat"/>
              <a:buChar char="■"/>
              <a:defRPr/>
            </a:lvl3pPr>
            <a:lvl4pPr indent="-317500" lvl="3" marL="1828800" rtl="0">
              <a:spcBef>
                <a:spcPts val="0"/>
              </a:spcBef>
              <a:spcAft>
                <a:spcPts val="0"/>
              </a:spcAft>
              <a:buClr>
                <a:srgbClr val="ECB2A0"/>
              </a:buClr>
              <a:buSzPts val="1400"/>
              <a:buFont typeface="Montserrat"/>
              <a:buChar char="●"/>
              <a:defRPr/>
            </a:lvl4pPr>
            <a:lvl5pPr indent="-317500" lvl="4" marL="2286000" rtl="0">
              <a:spcBef>
                <a:spcPts val="0"/>
              </a:spcBef>
              <a:spcAft>
                <a:spcPts val="0"/>
              </a:spcAft>
              <a:buClr>
                <a:srgbClr val="ECB2A0"/>
              </a:buClr>
              <a:buSzPts val="1400"/>
              <a:buFont typeface="Montserrat"/>
              <a:buChar char="○"/>
              <a:defRPr/>
            </a:lvl5pPr>
            <a:lvl6pPr indent="-317500" lvl="5" marL="2743200" rtl="0">
              <a:spcBef>
                <a:spcPts val="0"/>
              </a:spcBef>
              <a:spcAft>
                <a:spcPts val="0"/>
              </a:spcAft>
              <a:buClr>
                <a:srgbClr val="ECB2A0"/>
              </a:buClr>
              <a:buSzPts val="1400"/>
              <a:buFont typeface="Montserrat"/>
              <a:buChar char="■"/>
              <a:defRPr/>
            </a:lvl6pPr>
            <a:lvl7pPr indent="-317500" lvl="6" marL="3200400" rtl="0">
              <a:spcBef>
                <a:spcPts val="0"/>
              </a:spcBef>
              <a:spcAft>
                <a:spcPts val="0"/>
              </a:spcAft>
              <a:buClr>
                <a:srgbClr val="ECB2A0"/>
              </a:buClr>
              <a:buSzPts val="1400"/>
              <a:buFont typeface="Montserrat"/>
              <a:buChar char="●"/>
              <a:defRPr/>
            </a:lvl7pPr>
            <a:lvl8pPr indent="-317500" lvl="7" marL="3657600" rtl="0">
              <a:spcBef>
                <a:spcPts val="0"/>
              </a:spcBef>
              <a:spcAft>
                <a:spcPts val="0"/>
              </a:spcAft>
              <a:buClr>
                <a:srgbClr val="ECB2A0"/>
              </a:buClr>
              <a:buSzPts val="1400"/>
              <a:buFont typeface="Montserrat"/>
              <a:buChar char="○"/>
              <a:defRPr/>
            </a:lvl8pPr>
            <a:lvl9pPr indent="-317500" lvl="8" marL="4114800" rtl="0">
              <a:spcBef>
                <a:spcPts val="0"/>
              </a:spcBef>
              <a:spcAft>
                <a:spcPts val="0"/>
              </a:spcAft>
              <a:buClr>
                <a:srgbClr val="ECB2A0"/>
              </a:buClr>
              <a:buSzPts val="1400"/>
              <a:buFont typeface="Montserrat"/>
              <a:buChar char="■"/>
              <a:defRPr/>
            </a:lvl9pPr>
          </a:lstStyle>
          <a:p/>
        </p:txBody>
      </p:sp>
      <p:sp>
        <p:nvSpPr>
          <p:cNvPr id="165" name="Google Shape;165;p19"/>
          <p:cNvSpPr txBox="1"/>
          <p:nvPr>
            <p:ph type="title"/>
          </p:nvPr>
        </p:nvSpPr>
        <p:spPr>
          <a:xfrm>
            <a:off x="2769600" y="630350"/>
            <a:ext cx="3604800" cy="486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6" name="Google Shape;166;p19"/>
          <p:cNvGrpSpPr/>
          <p:nvPr/>
        </p:nvGrpSpPr>
        <p:grpSpPr>
          <a:xfrm>
            <a:off x="492225" y="535550"/>
            <a:ext cx="8171025" cy="189600"/>
            <a:chOff x="492225" y="535550"/>
            <a:chExt cx="8171025" cy="189600"/>
          </a:xfrm>
        </p:grpSpPr>
        <p:sp>
          <p:nvSpPr>
            <p:cNvPr id="167" name="Google Shape;167;p19"/>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_1">
    <p:spTree>
      <p:nvGrpSpPr>
        <p:cNvPr id="169" name="Shape 169"/>
        <p:cNvGrpSpPr/>
        <p:nvPr/>
      </p:nvGrpSpPr>
      <p:grpSpPr>
        <a:xfrm>
          <a:off x="0" y="0"/>
          <a:ext cx="0" cy="0"/>
          <a:chOff x="0" y="0"/>
          <a:chExt cx="0" cy="0"/>
        </a:xfrm>
      </p:grpSpPr>
      <p:sp>
        <p:nvSpPr>
          <p:cNvPr id="170" name="Google Shape;170;p20"/>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txBox="1"/>
          <p:nvPr>
            <p:ph idx="1" type="body"/>
          </p:nvPr>
        </p:nvSpPr>
        <p:spPr>
          <a:xfrm flipH="1">
            <a:off x="2126100" y="2242025"/>
            <a:ext cx="4891800" cy="875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172" name="Google Shape;172;p20"/>
          <p:cNvSpPr txBox="1"/>
          <p:nvPr>
            <p:ph type="title"/>
          </p:nvPr>
        </p:nvSpPr>
        <p:spPr>
          <a:xfrm>
            <a:off x="1607400" y="630350"/>
            <a:ext cx="59292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3" name="Google Shape;173;p20"/>
          <p:cNvSpPr txBox="1"/>
          <p:nvPr>
            <p:ph idx="2" type="subTitle"/>
          </p:nvPr>
        </p:nvSpPr>
        <p:spPr>
          <a:xfrm>
            <a:off x="1607400" y="1369475"/>
            <a:ext cx="59292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grpSp>
        <p:nvGrpSpPr>
          <p:cNvPr id="174" name="Google Shape;174;p20"/>
          <p:cNvGrpSpPr/>
          <p:nvPr/>
        </p:nvGrpSpPr>
        <p:grpSpPr>
          <a:xfrm>
            <a:off x="492225" y="535550"/>
            <a:ext cx="8171025" cy="189600"/>
            <a:chOff x="492225" y="535550"/>
            <a:chExt cx="8171025" cy="189600"/>
          </a:xfrm>
        </p:grpSpPr>
        <p:sp>
          <p:nvSpPr>
            <p:cNvPr id="175" name="Google Shape;175;p20"/>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20"/>
          <p:cNvGrpSpPr/>
          <p:nvPr/>
        </p:nvGrpSpPr>
        <p:grpSpPr>
          <a:xfrm>
            <a:off x="492225" y="535550"/>
            <a:ext cx="8171025" cy="189600"/>
            <a:chOff x="492225" y="535550"/>
            <a:chExt cx="8171025" cy="189600"/>
          </a:xfrm>
        </p:grpSpPr>
        <p:sp>
          <p:nvSpPr>
            <p:cNvPr id="178" name="Google Shape;178;p20"/>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5006588" y="2483962"/>
            <a:ext cx="2187000" cy="45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 name="Google Shape;18;p3"/>
          <p:cNvSpPr txBox="1"/>
          <p:nvPr>
            <p:ph idx="1" type="subTitle"/>
          </p:nvPr>
        </p:nvSpPr>
        <p:spPr>
          <a:xfrm>
            <a:off x="4286150" y="3256621"/>
            <a:ext cx="3627900" cy="541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9" name="Google Shape;19;p3"/>
          <p:cNvSpPr txBox="1"/>
          <p:nvPr>
            <p:ph hasCustomPrompt="1" idx="2" type="title"/>
          </p:nvPr>
        </p:nvSpPr>
        <p:spPr>
          <a:xfrm flipH="1">
            <a:off x="5006600" y="1511013"/>
            <a:ext cx="2187000" cy="9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8000"/>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20" name="Google Shape;20;p3"/>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80" name="Shape 180"/>
        <p:cNvGrpSpPr/>
        <p:nvPr/>
      </p:nvGrpSpPr>
      <p:grpSpPr>
        <a:xfrm>
          <a:off x="0" y="0"/>
          <a:ext cx="0" cy="0"/>
          <a:chOff x="0" y="0"/>
          <a:chExt cx="0" cy="0"/>
        </a:xfrm>
      </p:grpSpPr>
      <p:sp>
        <p:nvSpPr>
          <p:cNvPr id="181" name="Google Shape;181;p21"/>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21"/>
          <p:cNvGrpSpPr/>
          <p:nvPr/>
        </p:nvGrpSpPr>
        <p:grpSpPr>
          <a:xfrm>
            <a:off x="517275" y="510500"/>
            <a:ext cx="8120925" cy="239700"/>
            <a:chOff x="517275" y="510500"/>
            <a:chExt cx="8120925" cy="239700"/>
          </a:xfrm>
        </p:grpSpPr>
        <p:sp>
          <p:nvSpPr>
            <p:cNvPr id="183" name="Google Shape;183;p21"/>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21"/>
          <p:cNvSpPr txBox="1"/>
          <p:nvPr>
            <p:ph idx="1" type="subTitle"/>
          </p:nvPr>
        </p:nvSpPr>
        <p:spPr>
          <a:xfrm>
            <a:off x="3886400" y="1637825"/>
            <a:ext cx="4413000" cy="1410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800"/>
              <a:buNone/>
              <a:defRPr>
                <a:solidFill>
                  <a:schemeClr val="accent1"/>
                </a:solidFill>
              </a:defRPr>
            </a:lvl1pPr>
            <a:lvl2pPr lvl="1" rtl="0" algn="ctr">
              <a:lnSpc>
                <a:spcPct val="100000"/>
              </a:lnSpc>
              <a:spcBef>
                <a:spcPts val="0"/>
              </a:spcBef>
              <a:spcAft>
                <a:spcPts val="0"/>
              </a:spcAft>
              <a:buClr>
                <a:schemeClr val="accent1"/>
              </a:buClr>
              <a:buSzPts val="2800"/>
              <a:buNone/>
              <a:defRPr sz="2800">
                <a:solidFill>
                  <a:schemeClr val="accent1"/>
                </a:solidFill>
              </a:defRPr>
            </a:lvl2pPr>
            <a:lvl3pPr lvl="2" rtl="0" algn="ctr">
              <a:lnSpc>
                <a:spcPct val="100000"/>
              </a:lnSpc>
              <a:spcBef>
                <a:spcPts val="0"/>
              </a:spcBef>
              <a:spcAft>
                <a:spcPts val="0"/>
              </a:spcAft>
              <a:buClr>
                <a:schemeClr val="accent1"/>
              </a:buClr>
              <a:buSzPts val="2800"/>
              <a:buNone/>
              <a:defRPr sz="2800">
                <a:solidFill>
                  <a:schemeClr val="accent1"/>
                </a:solidFill>
              </a:defRPr>
            </a:lvl3pPr>
            <a:lvl4pPr lvl="3" rtl="0" algn="ctr">
              <a:lnSpc>
                <a:spcPct val="100000"/>
              </a:lnSpc>
              <a:spcBef>
                <a:spcPts val="0"/>
              </a:spcBef>
              <a:spcAft>
                <a:spcPts val="0"/>
              </a:spcAft>
              <a:buClr>
                <a:schemeClr val="accent1"/>
              </a:buClr>
              <a:buSzPts val="2800"/>
              <a:buNone/>
              <a:defRPr sz="2800">
                <a:solidFill>
                  <a:schemeClr val="accent1"/>
                </a:solidFill>
              </a:defRPr>
            </a:lvl4pPr>
            <a:lvl5pPr lvl="4" rtl="0" algn="ctr">
              <a:lnSpc>
                <a:spcPct val="100000"/>
              </a:lnSpc>
              <a:spcBef>
                <a:spcPts val="0"/>
              </a:spcBef>
              <a:spcAft>
                <a:spcPts val="0"/>
              </a:spcAft>
              <a:buClr>
                <a:schemeClr val="accent1"/>
              </a:buClr>
              <a:buSzPts val="2800"/>
              <a:buNone/>
              <a:defRPr sz="2800">
                <a:solidFill>
                  <a:schemeClr val="accent1"/>
                </a:solidFill>
              </a:defRPr>
            </a:lvl5pPr>
            <a:lvl6pPr lvl="5" rtl="0" algn="ctr">
              <a:lnSpc>
                <a:spcPct val="100000"/>
              </a:lnSpc>
              <a:spcBef>
                <a:spcPts val="0"/>
              </a:spcBef>
              <a:spcAft>
                <a:spcPts val="0"/>
              </a:spcAft>
              <a:buClr>
                <a:schemeClr val="accent1"/>
              </a:buClr>
              <a:buSzPts val="2800"/>
              <a:buNone/>
              <a:defRPr sz="2800">
                <a:solidFill>
                  <a:schemeClr val="accent1"/>
                </a:solidFill>
              </a:defRPr>
            </a:lvl6pPr>
            <a:lvl7pPr lvl="6" rtl="0" algn="ctr">
              <a:lnSpc>
                <a:spcPct val="100000"/>
              </a:lnSpc>
              <a:spcBef>
                <a:spcPts val="0"/>
              </a:spcBef>
              <a:spcAft>
                <a:spcPts val="0"/>
              </a:spcAft>
              <a:buClr>
                <a:schemeClr val="accent1"/>
              </a:buClr>
              <a:buSzPts val="2800"/>
              <a:buNone/>
              <a:defRPr sz="2800">
                <a:solidFill>
                  <a:schemeClr val="accent1"/>
                </a:solidFill>
              </a:defRPr>
            </a:lvl7pPr>
            <a:lvl8pPr lvl="7" rtl="0" algn="ctr">
              <a:lnSpc>
                <a:spcPct val="100000"/>
              </a:lnSpc>
              <a:spcBef>
                <a:spcPts val="0"/>
              </a:spcBef>
              <a:spcAft>
                <a:spcPts val="0"/>
              </a:spcAft>
              <a:buClr>
                <a:schemeClr val="accent1"/>
              </a:buClr>
              <a:buSzPts val="2800"/>
              <a:buNone/>
              <a:defRPr sz="2800">
                <a:solidFill>
                  <a:schemeClr val="accent1"/>
                </a:solidFill>
              </a:defRPr>
            </a:lvl8pPr>
            <a:lvl9pPr lvl="8" rtl="0" algn="ctr">
              <a:lnSpc>
                <a:spcPct val="100000"/>
              </a:lnSpc>
              <a:spcBef>
                <a:spcPts val="0"/>
              </a:spcBef>
              <a:spcAft>
                <a:spcPts val="0"/>
              </a:spcAft>
              <a:buClr>
                <a:schemeClr val="accent1"/>
              </a:buClr>
              <a:buSzPts val="2800"/>
              <a:buNone/>
              <a:defRPr sz="2800">
                <a:solidFill>
                  <a:schemeClr val="accent1"/>
                </a:solidFill>
              </a:defRPr>
            </a:lvl9pPr>
          </a:lstStyle>
          <a:p/>
        </p:txBody>
      </p:sp>
      <p:sp>
        <p:nvSpPr>
          <p:cNvPr id="186" name="Google Shape;186;p21"/>
          <p:cNvSpPr/>
          <p:nvPr/>
        </p:nvSpPr>
        <p:spPr>
          <a:xfrm>
            <a:off x="4090895" y="3644975"/>
            <a:ext cx="4332000" cy="87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txBox="1"/>
          <p:nvPr>
            <p:ph type="ctrTitle"/>
          </p:nvPr>
        </p:nvSpPr>
        <p:spPr>
          <a:xfrm>
            <a:off x="1493438" y="634175"/>
            <a:ext cx="6157200" cy="69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8" name="Google Shape;188;p21"/>
          <p:cNvSpPr txBox="1"/>
          <p:nvPr/>
        </p:nvSpPr>
        <p:spPr>
          <a:xfrm>
            <a:off x="3886400" y="3693550"/>
            <a:ext cx="4531500" cy="554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dk2"/>
                </a:solidFill>
                <a:latin typeface="Cutive Mono"/>
                <a:ea typeface="Cutive Mono"/>
                <a:cs typeface="Cutive Mono"/>
                <a:sym typeface="Cutive Mono"/>
              </a:rPr>
              <a:t>CREDITS: This presentation template was created by </a:t>
            </a:r>
            <a:r>
              <a:rPr b="1" lang="en" sz="1200">
                <a:solidFill>
                  <a:schemeClr val="dk2"/>
                </a:solidFill>
                <a:uFill>
                  <a:noFill/>
                </a:uFill>
                <a:latin typeface="Cutive Mono"/>
                <a:ea typeface="Cutive Mono"/>
                <a:cs typeface="Cutive Mono"/>
                <a:sym typeface="Cutive Mono"/>
                <a:hlinkClick r:id="rId2">
                  <a:extLst>
                    <a:ext uri="{A12FA001-AC4F-418D-AE19-62706E023703}">
                      <ahyp:hlinkClr val="tx"/>
                    </a:ext>
                  </a:extLst>
                </a:hlinkClick>
              </a:rPr>
              <a:t>Slidesgo</a:t>
            </a:r>
            <a:r>
              <a:rPr lang="en" sz="1200">
                <a:solidFill>
                  <a:schemeClr val="dk2"/>
                </a:solidFill>
                <a:latin typeface="Cutive Mono"/>
                <a:ea typeface="Cutive Mono"/>
                <a:cs typeface="Cutive Mono"/>
                <a:sym typeface="Cutive Mono"/>
              </a:rPr>
              <a:t>, including icons by </a:t>
            </a:r>
            <a:r>
              <a:rPr b="1" lang="en" sz="1200">
                <a:solidFill>
                  <a:schemeClr val="dk2"/>
                </a:solidFill>
                <a:uFill>
                  <a:noFill/>
                </a:uFill>
                <a:latin typeface="Cutive Mono"/>
                <a:ea typeface="Cutive Mono"/>
                <a:cs typeface="Cutive Mono"/>
                <a:sym typeface="Cutive Mono"/>
                <a:hlinkClick r:id="rId3">
                  <a:extLst>
                    <a:ext uri="{A12FA001-AC4F-418D-AE19-62706E023703}">
                      <ahyp:hlinkClr val="tx"/>
                    </a:ext>
                  </a:extLst>
                </a:hlinkClick>
              </a:rPr>
              <a:t>Flaticon</a:t>
            </a:r>
            <a:r>
              <a:rPr lang="en" sz="1200">
                <a:solidFill>
                  <a:schemeClr val="dk2"/>
                </a:solidFill>
                <a:latin typeface="Cutive Mono"/>
                <a:ea typeface="Cutive Mono"/>
                <a:cs typeface="Cutive Mono"/>
                <a:sym typeface="Cutive Mono"/>
              </a:rPr>
              <a:t>, and infographics &amp; images by </a:t>
            </a:r>
            <a:r>
              <a:rPr b="1" lang="en" sz="1200">
                <a:solidFill>
                  <a:schemeClr val="dk2"/>
                </a:solidFill>
                <a:uFill>
                  <a:noFill/>
                </a:uFill>
                <a:latin typeface="Cutive Mono"/>
                <a:ea typeface="Cutive Mono"/>
                <a:cs typeface="Cutive Mono"/>
                <a:sym typeface="Cutive Mono"/>
                <a:hlinkClick r:id="rId4">
                  <a:extLst>
                    <a:ext uri="{A12FA001-AC4F-418D-AE19-62706E023703}">
                      <ahyp:hlinkClr val="tx"/>
                    </a:ext>
                  </a:extLst>
                </a:hlinkClick>
              </a:rPr>
              <a:t>Freepik</a:t>
            </a:r>
            <a:endParaRPr b="1" sz="1200" u="sng">
              <a:solidFill>
                <a:schemeClr val="dk2"/>
              </a:solidFill>
              <a:latin typeface="Cutive Mono"/>
              <a:ea typeface="Cutive Mono"/>
              <a:cs typeface="Cutive Mono"/>
              <a:sym typeface="Cutive Mon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189" name="Shape 189"/>
        <p:cNvGrpSpPr/>
        <p:nvPr/>
      </p:nvGrpSpPr>
      <p:grpSpPr>
        <a:xfrm>
          <a:off x="0" y="0"/>
          <a:ext cx="0" cy="0"/>
          <a:chOff x="0" y="0"/>
          <a:chExt cx="0" cy="0"/>
        </a:xfrm>
      </p:grpSpPr>
      <p:sp>
        <p:nvSpPr>
          <p:cNvPr id="190" name="Google Shape;190;p22"/>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22"/>
          <p:cNvGrpSpPr/>
          <p:nvPr/>
        </p:nvGrpSpPr>
        <p:grpSpPr>
          <a:xfrm>
            <a:off x="492225" y="535550"/>
            <a:ext cx="8171025" cy="189600"/>
            <a:chOff x="492225" y="535550"/>
            <a:chExt cx="8171025" cy="189600"/>
          </a:xfrm>
        </p:grpSpPr>
        <p:sp>
          <p:nvSpPr>
            <p:cNvPr id="192" name="Google Shape;192;p22"/>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194" name="Shape 194"/>
        <p:cNvGrpSpPr/>
        <p:nvPr/>
      </p:nvGrpSpPr>
      <p:grpSpPr>
        <a:xfrm>
          <a:off x="0" y="0"/>
          <a:ext cx="0" cy="0"/>
          <a:chOff x="0" y="0"/>
          <a:chExt cx="0" cy="0"/>
        </a:xfrm>
      </p:grpSpPr>
      <p:sp>
        <p:nvSpPr>
          <p:cNvPr id="195" name="Google Shape;195;p23"/>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3"/>
          <p:cNvGrpSpPr/>
          <p:nvPr/>
        </p:nvGrpSpPr>
        <p:grpSpPr>
          <a:xfrm>
            <a:off x="517275" y="510500"/>
            <a:ext cx="8120925" cy="239700"/>
            <a:chOff x="517275" y="510500"/>
            <a:chExt cx="8120925" cy="239700"/>
          </a:xfrm>
        </p:grpSpPr>
        <p:sp>
          <p:nvSpPr>
            <p:cNvPr id="197" name="Google Shape;197;p23"/>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idx="1" type="body"/>
          </p:nvPr>
        </p:nvSpPr>
        <p:spPr>
          <a:xfrm>
            <a:off x="726000" y="1234450"/>
            <a:ext cx="7692000" cy="33585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rgbClr val="434343"/>
              </a:buClr>
              <a:buSzPts val="1200"/>
              <a:buFont typeface="Vidaloka"/>
              <a:buAutoNum type="arabicPeriod"/>
              <a:defRPr sz="105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25" name="Google Shape;25;p4"/>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txBox="1"/>
          <p:nvPr>
            <p:ph idx="1" type="subTitle"/>
          </p:nvPr>
        </p:nvSpPr>
        <p:spPr>
          <a:xfrm>
            <a:off x="1454035" y="2046725"/>
            <a:ext cx="2642100" cy="114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1" name="Google Shape;31;p5"/>
          <p:cNvSpPr txBox="1"/>
          <p:nvPr>
            <p:ph idx="2" type="subTitle"/>
          </p:nvPr>
        </p:nvSpPr>
        <p:spPr>
          <a:xfrm>
            <a:off x="1454012" y="3329300"/>
            <a:ext cx="2642100" cy="3870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000"/>
              <a:buNone/>
              <a:defRPr>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2" name="Google Shape;32;p5"/>
          <p:cNvSpPr txBox="1"/>
          <p:nvPr>
            <p:ph type="title"/>
          </p:nvPr>
        </p:nvSpPr>
        <p:spPr>
          <a:xfrm>
            <a:off x="2138525" y="630350"/>
            <a:ext cx="48669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3" type="subTitle"/>
          </p:nvPr>
        </p:nvSpPr>
        <p:spPr>
          <a:xfrm>
            <a:off x="5048285" y="2046725"/>
            <a:ext cx="2642100" cy="114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34" name="Google Shape;34;p5"/>
          <p:cNvSpPr txBox="1"/>
          <p:nvPr>
            <p:ph idx="4" type="subTitle"/>
          </p:nvPr>
        </p:nvSpPr>
        <p:spPr>
          <a:xfrm>
            <a:off x="5048262" y="3329300"/>
            <a:ext cx="2642100" cy="38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a:latin typeface="Vidaloka"/>
                <a:ea typeface="Vidaloka"/>
                <a:cs typeface="Vidaloka"/>
                <a:sym typeface="Vidaloka"/>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grpSp>
        <p:nvGrpSpPr>
          <p:cNvPr id="35" name="Google Shape;35;p5"/>
          <p:cNvGrpSpPr/>
          <p:nvPr/>
        </p:nvGrpSpPr>
        <p:grpSpPr>
          <a:xfrm>
            <a:off x="492225" y="535550"/>
            <a:ext cx="8171025" cy="189600"/>
            <a:chOff x="492225" y="535550"/>
            <a:chExt cx="8171025" cy="189600"/>
          </a:xfrm>
        </p:grpSpPr>
        <p:sp>
          <p:nvSpPr>
            <p:cNvPr id="36" name="Google Shape;36;p5"/>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txBox="1"/>
          <p:nvPr>
            <p:ph type="title"/>
          </p:nvPr>
        </p:nvSpPr>
        <p:spPr>
          <a:xfrm>
            <a:off x="726100" y="630350"/>
            <a:ext cx="7691700" cy="48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1" name="Google Shape;41;p6"/>
          <p:cNvGrpSpPr/>
          <p:nvPr/>
        </p:nvGrpSpPr>
        <p:grpSpPr>
          <a:xfrm>
            <a:off x="492225" y="535550"/>
            <a:ext cx="8171025" cy="189600"/>
            <a:chOff x="492225" y="535550"/>
            <a:chExt cx="8171025" cy="189600"/>
          </a:xfrm>
        </p:grpSpPr>
        <p:sp>
          <p:nvSpPr>
            <p:cNvPr id="42" name="Google Shape;42;p6"/>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 name="Shape 44"/>
        <p:cNvGrpSpPr/>
        <p:nvPr/>
      </p:nvGrpSpPr>
      <p:grpSpPr>
        <a:xfrm>
          <a:off x="0" y="0"/>
          <a:ext cx="0" cy="0"/>
          <a:chOff x="0" y="0"/>
          <a:chExt cx="0" cy="0"/>
        </a:xfrm>
      </p:grpSpPr>
      <p:sp>
        <p:nvSpPr>
          <p:cNvPr id="45" name="Google Shape;45;p7"/>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txBox="1"/>
          <p:nvPr>
            <p:ph type="title"/>
          </p:nvPr>
        </p:nvSpPr>
        <p:spPr>
          <a:xfrm>
            <a:off x="935450" y="1418000"/>
            <a:ext cx="31425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7" name="Google Shape;47;p7"/>
          <p:cNvSpPr txBox="1"/>
          <p:nvPr>
            <p:ph idx="1" type="subTitle"/>
          </p:nvPr>
        </p:nvSpPr>
        <p:spPr>
          <a:xfrm>
            <a:off x="935450" y="2044900"/>
            <a:ext cx="3142500" cy="1680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48" name="Google Shape;48;p7"/>
          <p:cNvGrpSpPr/>
          <p:nvPr/>
        </p:nvGrpSpPr>
        <p:grpSpPr>
          <a:xfrm>
            <a:off x="517275" y="510500"/>
            <a:ext cx="8120925" cy="239700"/>
            <a:chOff x="517275" y="510500"/>
            <a:chExt cx="8120925" cy="239700"/>
          </a:xfrm>
        </p:grpSpPr>
        <p:sp>
          <p:nvSpPr>
            <p:cNvPr id="49" name="Google Shape;49;p7"/>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txBox="1"/>
          <p:nvPr>
            <p:ph type="title"/>
          </p:nvPr>
        </p:nvSpPr>
        <p:spPr>
          <a:xfrm>
            <a:off x="3959600" y="1462800"/>
            <a:ext cx="4383300" cy="22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54" name="Google Shape;54;p8"/>
          <p:cNvGrpSpPr/>
          <p:nvPr/>
        </p:nvGrpSpPr>
        <p:grpSpPr>
          <a:xfrm>
            <a:off x="517275" y="510500"/>
            <a:ext cx="8120925" cy="239700"/>
            <a:chOff x="517275" y="510500"/>
            <a:chExt cx="8120925" cy="239700"/>
          </a:xfrm>
        </p:grpSpPr>
        <p:sp>
          <p:nvSpPr>
            <p:cNvPr id="55" name="Google Shape;55;p8"/>
            <p:cNvSpPr/>
            <p:nvPr/>
          </p:nvSpPr>
          <p:spPr>
            <a:xfrm>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 name="Shape 57"/>
        <p:cNvGrpSpPr/>
        <p:nvPr/>
      </p:nvGrpSpPr>
      <p:grpSpPr>
        <a:xfrm>
          <a:off x="0" y="0"/>
          <a:ext cx="0" cy="0"/>
          <a:chOff x="0" y="0"/>
          <a:chExt cx="0" cy="0"/>
        </a:xfrm>
      </p:grpSpPr>
      <p:sp>
        <p:nvSpPr>
          <p:cNvPr id="58" name="Google Shape;58;p9"/>
          <p:cNvSpPr/>
          <p:nvPr/>
        </p:nvSpPr>
        <p:spPr>
          <a:xfrm>
            <a:off x="311700" y="311700"/>
            <a:ext cx="8520600" cy="4520100"/>
          </a:xfrm>
          <a:prstGeom prst="roundRect">
            <a:avLst>
              <a:gd fmla="val 650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txBox="1"/>
          <p:nvPr>
            <p:ph type="title"/>
          </p:nvPr>
        </p:nvSpPr>
        <p:spPr>
          <a:xfrm>
            <a:off x="4440150" y="1238423"/>
            <a:ext cx="3855600" cy="4362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0" name="Google Shape;60;p9"/>
          <p:cNvSpPr txBox="1"/>
          <p:nvPr>
            <p:ph idx="1" type="subTitle"/>
          </p:nvPr>
        </p:nvSpPr>
        <p:spPr>
          <a:xfrm>
            <a:off x="4440150" y="2246377"/>
            <a:ext cx="3855600" cy="1658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1" name="Google Shape;61;p9"/>
          <p:cNvSpPr/>
          <p:nvPr/>
        </p:nvSpPr>
        <p:spPr>
          <a:xfrm rot="5400000">
            <a:off x="517275"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rot="-5400000">
            <a:off x="8448600" y="510500"/>
            <a:ext cx="189600" cy="2397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 name="Shape 63"/>
        <p:cNvGrpSpPr/>
        <p:nvPr/>
      </p:nvGrpSpPr>
      <p:grpSpPr>
        <a:xfrm>
          <a:off x="0" y="0"/>
          <a:ext cx="0" cy="0"/>
          <a:chOff x="0" y="0"/>
          <a:chExt cx="0" cy="0"/>
        </a:xfrm>
      </p:grpSpPr>
      <p:sp>
        <p:nvSpPr>
          <p:cNvPr id="64" name="Google Shape;64;p10"/>
          <p:cNvSpPr txBox="1"/>
          <p:nvPr>
            <p:ph type="title"/>
          </p:nvPr>
        </p:nvSpPr>
        <p:spPr>
          <a:xfrm>
            <a:off x="4977450" y="1188900"/>
            <a:ext cx="3197400" cy="276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3000"/>
              <a:buFont typeface="Vidaloka"/>
              <a:buNone/>
              <a:defRPr sz="5000">
                <a:solidFill>
                  <a:schemeClr val="dk2"/>
                </a:solidFill>
                <a:latin typeface="Vidaloka"/>
                <a:ea typeface="Vidaloka"/>
                <a:cs typeface="Vidaloka"/>
                <a:sym typeface="Vidaloka"/>
              </a:defRPr>
            </a:lvl1pPr>
            <a:lvl2pPr lvl="1"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2pPr>
            <a:lvl3pPr lvl="2"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3pPr>
            <a:lvl4pPr lvl="3"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4pPr>
            <a:lvl5pPr lvl="4"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5pPr>
            <a:lvl6pPr lvl="5"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6pPr>
            <a:lvl7pPr lvl="6"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7pPr>
            <a:lvl8pPr lvl="7"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8pPr>
            <a:lvl9pPr lvl="8" rt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1pPr>
            <a:lvl2pPr lvl="1">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2pPr>
            <a:lvl3pPr lvl="2">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3pPr>
            <a:lvl4pPr lvl="3">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4pPr>
            <a:lvl5pPr lvl="4">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5pPr>
            <a:lvl6pPr lvl="5">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6pPr>
            <a:lvl7pPr lvl="6">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7pPr>
            <a:lvl8pPr lvl="7">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8pPr>
            <a:lvl9pPr lvl="8">
              <a:lnSpc>
                <a:spcPct val="100000"/>
              </a:lnSpc>
              <a:spcBef>
                <a:spcPts val="0"/>
              </a:spcBef>
              <a:spcAft>
                <a:spcPts val="0"/>
              </a:spcAft>
              <a:buClr>
                <a:schemeClr val="dk2"/>
              </a:buClr>
              <a:buSzPts val="3000"/>
              <a:buFont typeface="Vidaloka"/>
              <a:buNone/>
              <a:defRPr sz="3000">
                <a:solidFill>
                  <a:schemeClr val="dk2"/>
                </a:solidFill>
                <a:latin typeface="Vidaloka"/>
                <a:ea typeface="Vidaloka"/>
                <a:cs typeface="Vidaloka"/>
                <a:sym typeface="Vidalok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1pPr>
            <a:lvl2pPr indent="-317500" lvl="1" marL="9144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2pPr>
            <a:lvl3pPr indent="-317500" lvl="2" marL="13716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3pPr>
            <a:lvl4pPr indent="-317500" lvl="3" marL="18288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4pPr>
            <a:lvl5pPr indent="-317500" lvl="4" marL="22860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5pPr>
            <a:lvl6pPr indent="-317500" lvl="5" marL="27432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6pPr>
            <a:lvl7pPr indent="-317500" lvl="6" marL="32004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7pPr>
            <a:lvl8pPr indent="-317500" lvl="7" marL="36576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8pPr>
            <a:lvl9pPr indent="-317500" lvl="8" marL="4114800">
              <a:lnSpc>
                <a:spcPct val="100000"/>
              </a:lnSpc>
              <a:spcBef>
                <a:spcPts val="0"/>
              </a:spcBef>
              <a:spcAft>
                <a:spcPts val="0"/>
              </a:spcAft>
              <a:buClr>
                <a:schemeClr val="dk2"/>
              </a:buClr>
              <a:buSzPts val="1400"/>
              <a:buFont typeface="Cutive Mono"/>
              <a:buChar char="■"/>
              <a:defRPr>
                <a:solidFill>
                  <a:schemeClr val="dk2"/>
                </a:solidFill>
                <a:latin typeface="Cutive Mono"/>
                <a:ea typeface="Cutive Mono"/>
                <a:cs typeface="Cutive Mono"/>
                <a:sym typeface="Cutive Mon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txBox="1"/>
          <p:nvPr>
            <p:ph type="ctrTitle"/>
          </p:nvPr>
        </p:nvSpPr>
        <p:spPr>
          <a:xfrm>
            <a:off x="726100" y="1449413"/>
            <a:ext cx="5446800" cy="15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200">
                <a:latin typeface="Roboto"/>
                <a:ea typeface="Roboto"/>
                <a:cs typeface="Roboto"/>
                <a:sym typeface="Roboto"/>
              </a:rPr>
              <a:t>How Education Level Influences Cannabis Consumptions</a:t>
            </a:r>
            <a:endParaRPr b="1" sz="4200">
              <a:latin typeface="Roboto"/>
              <a:ea typeface="Roboto"/>
              <a:cs typeface="Roboto"/>
              <a:sym typeface="Roboto"/>
            </a:endParaRPr>
          </a:p>
        </p:txBody>
      </p:sp>
      <p:sp>
        <p:nvSpPr>
          <p:cNvPr id="204" name="Google Shape;204;p24"/>
          <p:cNvSpPr txBox="1"/>
          <p:nvPr>
            <p:ph idx="1" type="subTitle"/>
          </p:nvPr>
        </p:nvSpPr>
        <p:spPr>
          <a:xfrm>
            <a:off x="726100" y="3482638"/>
            <a:ext cx="5446800" cy="3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a:ea typeface="Roboto"/>
                <a:cs typeface="Roboto"/>
                <a:sym typeface="Roboto"/>
              </a:rPr>
              <a:t>Claudia Tung, Will Everett, Alex Latendresse, Shuhan Wang, Cody Greene, Manu Lopez</a:t>
            </a:r>
            <a:endParaRPr sz="1500">
              <a:latin typeface="Roboto"/>
              <a:ea typeface="Roboto"/>
              <a:cs typeface="Roboto"/>
              <a:sym typeface="Roboto"/>
            </a:endParaRPr>
          </a:p>
        </p:txBody>
      </p:sp>
      <p:grpSp>
        <p:nvGrpSpPr>
          <p:cNvPr id="205" name="Google Shape;205;p24"/>
          <p:cNvGrpSpPr/>
          <p:nvPr/>
        </p:nvGrpSpPr>
        <p:grpSpPr>
          <a:xfrm>
            <a:off x="833750" y="1279575"/>
            <a:ext cx="4901700" cy="1907075"/>
            <a:chOff x="833750" y="1279575"/>
            <a:chExt cx="4901700" cy="1907075"/>
          </a:xfrm>
        </p:grpSpPr>
        <p:cxnSp>
          <p:nvCxnSpPr>
            <p:cNvPr id="206" name="Google Shape;206;p24"/>
            <p:cNvCxnSpPr/>
            <p:nvPr/>
          </p:nvCxnSpPr>
          <p:spPr>
            <a:xfrm>
              <a:off x="833750" y="3186650"/>
              <a:ext cx="4901700" cy="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24"/>
            <p:cNvCxnSpPr/>
            <p:nvPr/>
          </p:nvCxnSpPr>
          <p:spPr>
            <a:xfrm>
              <a:off x="833750" y="1279575"/>
              <a:ext cx="4901700" cy="0"/>
            </a:xfrm>
            <a:prstGeom prst="straightConnector1">
              <a:avLst/>
            </a:prstGeom>
            <a:noFill/>
            <a:ln cap="flat" cmpd="sng" w="9525">
              <a:solidFill>
                <a:schemeClr val="dk2"/>
              </a:solidFill>
              <a:prstDash val="solid"/>
              <a:round/>
              <a:headEnd len="med" w="med" type="none"/>
              <a:tailEnd len="med" w="med" type="none"/>
            </a:ln>
          </p:spPr>
        </p:cxnSp>
      </p:grpSp>
      <p:grpSp>
        <p:nvGrpSpPr>
          <p:cNvPr id="208" name="Google Shape;208;p24"/>
          <p:cNvGrpSpPr/>
          <p:nvPr/>
        </p:nvGrpSpPr>
        <p:grpSpPr>
          <a:xfrm>
            <a:off x="6518809" y="1676571"/>
            <a:ext cx="1929783" cy="1790543"/>
            <a:chOff x="6639875" y="1746225"/>
            <a:chExt cx="1779422" cy="1651031"/>
          </a:xfrm>
        </p:grpSpPr>
        <p:sp>
          <p:nvSpPr>
            <p:cNvPr id="209" name="Google Shape;209;p24"/>
            <p:cNvSpPr/>
            <p:nvPr/>
          </p:nvSpPr>
          <p:spPr>
            <a:xfrm>
              <a:off x="7570912" y="2760792"/>
              <a:ext cx="821073" cy="283722"/>
            </a:xfrm>
            <a:custGeom>
              <a:rect b="b" l="l" r="r" t="t"/>
              <a:pathLst>
                <a:path extrusionOk="0" h="4950" w="14325">
                  <a:moveTo>
                    <a:pt x="10024" y="1"/>
                  </a:moveTo>
                  <a:lnTo>
                    <a:pt x="10024" y="1"/>
                  </a:lnTo>
                  <a:cubicBezTo>
                    <a:pt x="9683" y="36"/>
                    <a:pt x="8939" y="163"/>
                    <a:pt x="8579" y="624"/>
                  </a:cubicBezTo>
                  <a:cubicBezTo>
                    <a:pt x="8551" y="659"/>
                    <a:pt x="8509" y="679"/>
                    <a:pt x="8466" y="679"/>
                  </a:cubicBezTo>
                  <a:cubicBezTo>
                    <a:pt x="8443" y="679"/>
                    <a:pt x="8421" y="673"/>
                    <a:pt x="8399" y="662"/>
                  </a:cubicBezTo>
                  <a:cubicBezTo>
                    <a:pt x="8338" y="628"/>
                    <a:pt x="8310" y="555"/>
                    <a:pt x="8332" y="488"/>
                  </a:cubicBezTo>
                  <a:cubicBezTo>
                    <a:pt x="8391" y="323"/>
                    <a:pt x="8437" y="199"/>
                    <a:pt x="8473" y="102"/>
                  </a:cubicBezTo>
                  <a:lnTo>
                    <a:pt x="8473" y="102"/>
                  </a:lnTo>
                  <a:cubicBezTo>
                    <a:pt x="8188" y="201"/>
                    <a:pt x="7733" y="420"/>
                    <a:pt x="7489" y="865"/>
                  </a:cubicBezTo>
                  <a:cubicBezTo>
                    <a:pt x="7464" y="909"/>
                    <a:pt x="7420" y="937"/>
                    <a:pt x="7371" y="937"/>
                  </a:cubicBezTo>
                  <a:cubicBezTo>
                    <a:pt x="7367" y="937"/>
                    <a:pt x="7363" y="937"/>
                    <a:pt x="7359" y="937"/>
                  </a:cubicBezTo>
                  <a:cubicBezTo>
                    <a:pt x="7314" y="937"/>
                    <a:pt x="7271" y="916"/>
                    <a:pt x="7246" y="877"/>
                  </a:cubicBezTo>
                  <a:cubicBezTo>
                    <a:pt x="7157" y="753"/>
                    <a:pt x="7096" y="612"/>
                    <a:pt x="7066" y="462"/>
                  </a:cubicBezTo>
                  <a:cubicBezTo>
                    <a:pt x="6815" y="581"/>
                    <a:pt x="6360" y="852"/>
                    <a:pt x="6136" y="1322"/>
                  </a:cubicBezTo>
                  <a:cubicBezTo>
                    <a:pt x="6112" y="1373"/>
                    <a:pt x="6059" y="1404"/>
                    <a:pt x="6002" y="1404"/>
                  </a:cubicBezTo>
                  <a:cubicBezTo>
                    <a:pt x="5998" y="1404"/>
                    <a:pt x="5995" y="1404"/>
                    <a:pt x="5992" y="1404"/>
                  </a:cubicBezTo>
                  <a:cubicBezTo>
                    <a:pt x="5930" y="1396"/>
                    <a:pt x="5881" y="1352"/>
                    <a:pt x="5869" y="1291"/>
                  </a:cubicBezTo>
                  <a:cubicBezTo>
                    <a:pt x="5839" y="1150"/>
                    <a:pt x="5802" y="1014"/>
                    <a:pt x="5754" y="877"/>
                  </a:cubicBezTo>
                  <a:cubicBezTo>
                    <a:pt x="5416" y="982"/>
                    <a:pt x="5139" y="1228"/>
                    <a:pt x="4996" y="1552"/>
                  </a:cubicBezTo>
                  <a:cubicBezTo>
                    <a:pt x="4979" y="1592"/>
                    <a:pt x="4945" y="1621"/>
                    <a:pt x="4903" y="1631"/>
                  </a:cubicBezTo>
                  <a:cubicBezTo>
                    <a:pt x="4891" y="1635"/>
                    <a:pt x="4878" y="1637"/>
                    <a:pt x="4866" y="1637"/>
                  </a:cubicBezTo>
                  <a:cubicBezTo>
                    <a:pt x="4838" y="1637"/>
                    <a:pt x="4809" y="1628"/>
                    <a:pt x="4785" y="1611"/>
                  </a:cubicBezTo>
                  <a:cubicBezTo>
                    <a:pt x="4719" y="1564"/>
                    <a:pt x="4640" y="1538"/>
                    <a:pt x="4559" y="1538"/>
                  </a:cubicBezTo>
                  <a:cubicBezTo>
                    <a:pt x="4539" y="1538"/>
                    <a:pt x="4519" y="1539"/>
                    <a:pt x="4500" y="1542"/>
                  </a:cubicBezTo>
                  <a:cubicBezTo>
                    <a:pt x="4411" y="1611"/>
                    <a:pt x="4080" y="1888"/>
                    <a:pt x="3962" y="2179"/>
                  </a:cubicBezTo>
                  <a:cubicBezTo>
                    <a:pt x="3938" y="2233"/>
                    <a:pt x="3883" y="2268"/>
                    <a:pt x="3826" y="2268"/>
                  </a:cubicBezTo>
                  <a:cubicBezTo>
                    <a:pt x="3824" y="2268"/>
                    <a:pt x="3823" y="2268"/>
                    <a:pt x="3821" y="2268"/>
                  </a:cubicBezTo>
                  <a:cubicBezTo>
                    <a:pt x="3762" y="2264"/>
                    <a:pt x="3710" y="2225"/>
                    <a:pt x="3693" y="2169"/>
                  </a:cubicBezTo>
                  <a:cubicBezTo>
                    <a:pt x="3665" y="2080"/>
                    <a:pt x="3643" y="2017"/>
                    <a:pt x="3623" y="1971"/>
                  </a:cubicBezTo>
                  <a:cubicBezTo>
                    <a:pt x="3358" y="2195"/>
                    <a:pt x="2998" y="2533"/>
                    <a:pt x="2939" y="2705"/>
                  </a:cubicBezTo>
                  <a:cubicBezTo>
                    <a:pt x="2920" y="2763"/>
                    <a:pt x="2867" y="2801"/>
                    <a:pt x="2807" y="2801"/>
                  </a:cubicBezTo>
                  <a:cubicBezTo>
                    <a:pt x="2803" y="2801"/>
                    <a:pt x="2799" y="2801"/>
                    <a:pt x="2794" y="2800"/>
                  </a:cubicBezTo>
                  <a:cubicBezTo>
                    <a:pt x="2729" y="2796"/>
                    <a:pt x="2676" y="2747"/>
                    <a:pt x="2664" y="2684"/>
                  </a:cubicBezTo>
                  <a:cubicBezTo>
                    <a:pt x="2656" y="2636"/>
                    <a:pt x="2646" y="2591"/>
                    <a:pt x="2632" y="2545"/>
                  </a:cubicBezTo>
                  <a:cubicBezTo>
                    <a:pt x="2323" y="2783"/>
                    <a:pt x="1213" y="3586"/>
                    <a:pt x="1" y="3786"/>
                  </a:cubicBezTo>
                  <a:cubicBezTo>
                    <a:pt x="709" y="3889"/>
                    <a:pt x="2082" y="4106"/>
                    <a:pt x="2824" y="4369"/>
                  </a:cubicBezTo>
                  <a:cubicBezTo>
                    <a:pt x="2790" y="4263"/>
                    <a:pt x="2782" y="4185"/>
                    <a:pt x="2862" y="4126"/>
                  </a:cubicBezTo>
                  <a:cubicBezTo>
                    <a:pt x="2881" y="4111"/>
                    <a:pt x="2912" y="4095"/>
                    <a:pt x="2953" y="4095"/>
                  </a:cubicBezTo>
                  <a:cubicBezTo>
                    <a:pt x="2986" y="4095"/>
                    <a:pt x="3027" y="4106"/>
                    <a:pt x="3073" y="4138"/>
                  </a:cubicBezTo>
                  <a:cubicBezTo>
                    <a:pt x="3091" y="4152"/>
                    <a:pt x="3115" y="4170"/>
                    <a:pt x="3148" y="4199"/>
                  </a:cubicBezTo>
                  <a:cubicBezTo>
                    <a:pt x="3313" y="4334"/>
                    <a:pt x="3671" y="4636"/>
                    <a:pt x="4270" y="4773"/>
                  </a:cubicBezTo>
                  <a:cubicBezTo>
                    <a:pt x="4248" y="4692"/>
                    <a:pt x="4219" y="4613"/>
                    <a:pt x="4181" y="4536"/>
                  </a:cubicBezTo>
                  <a:cubicBezTo>
                    <a:pt x="4152" y="4476"/>
                    <a:pt x="4165" y="4405"/>
                    <a:pt x="4215" y="4361"/>
                  </a:cubicBezTo>
                  <a:cubicBezTo>
                    <a:pt x="4242" y="4339"/>
                    <a:pt x="4275" y="4327"/>
                    <a:pt x="4309" y="4327"/>
                  </a:cubicBezTo>
                  <a:cubicBezTo>
                    <a:pt x="4339" y="4327"/>
                    <a:pt x="4369" y="4337"/>
                    <a:pt x="4395" y="4356"/>
                  </a:cubicBezTo>
                  <a:cubicBezTo>
                    <a:pt x="4401" y="4359"/>
                    <a:pt x="4957" y="4785"/>
                    <a:pt x="5408" y="4904"/>
                  </a:cubicBezTo>
                  <a:lnTo>
                    <a:pt x="5394" y="4743"/>
                  </a:lnTo>
                  <a:cubicBezTo>
                    <a:pt x="5390" y="4692"/>
                    <a:pt x="5414" y="4642"/>
                    <a:pt x="5457" y="4613"/>
                  </a:cubicBezTo>
                  <a:cubicBezTo>
                    <a:pt x="5481" y="4597"/>
                    <a:pt x="5507" y="4587"/>
                    <a:pt x="5536" y="4587"/>
                  </a:cubicBezTo>
                  <a:cubicBezTo>
                    <a:pt x="5560" y="4587"/>
                    <a:pt x="5584" y="4593"/>
                    <a:pt x="5604" y="4605"/>
                  </a:cubicBezTo>
                  <a:cubicBezTo>
                    <a:pt x="5762" y="4690"/>
                    <a:pt x="6166" y="4888"/>
                    <a:pt x="6460" y="4949"/>
                  </a:cubicBezTo>
                  <a:cubicBezTo>
                    <a:pt x="6443" y="4749"/>
                    <a:pt x="6468" y="4650"/>
                    <a:pt x="6474" y="4625"/>
                  </a:cubicBezTo>
                  <a:cubicBezTo>
                    <a:pt x="6486" y="4587"/>
                    <a:pt x="6516" y="4553"/>
                    <a:pt x="6551" y="4538"/>
                  </a:cubicBezTo>
                  <a:cubicBezTo>
                    <a:pt x="6571" y="4529"/>
                    <a:pt x="6592" y="4525"/>
                    <a:pt x="6613" y="4525"/>
                  </a:cubicBezTo>
                  <a:cubicBezTo>
                    <a:pt x="6632" y="4525"/>
                    <a:pt x="6651" y="4528"/>
                    <a:pt x="6668" y="4536"/>
                  </a:cubicBezTo>
                  <a:cubicBezTo>
                    <a:pt x="6674" y="4538"/>
                    <a:pt x="7129" y="4737"/>
                    <a:pt x="7529" y="4818"/>
                  </a:cubicBezTo>
                  <a:lnTo>
                    <a:pt x="7497" y="4534"/>
                  </a:lnTo>
                  <a:cubicBezTo>
                    <a:pt x="7491" y="4482"/>
                    <a:pt x="7513" y="4433"/>
                    <a:pt x="7555" y="4403"/>
                  </a:cubicBezTo>
                  <a:cubicBezTo>
                    <a:pt x="7579" y="4384"/>
                    <a:pt x="7609" y="4374"/>
                    <a:pt x="7640" y="4374"/>
                  </a:cubicBezTo>
                  <a:cubicBezTo>
                    <a:pt x="7659" y="4374"/>
                    <a:pt x="7678" y="4378"/>
                    <a:pt x="7695" y="4385"/>
                  </a:cubicBezTo>
                  <a:cubicBezTo>
                    <a:pt x="7702" y="4387"/>
                    <a:pt x="8041" y="4531"/>
                    <a:pt x="8447" y="4531"/>
                  </a:cubicBezTo>
                  <a:cubicBezTo>
                    <a:pt x="8504" y="4531"/>
                    <a:pt x="8563" y="4528"/>
                    <a:pt x="8623" y="4522"/>
                  </a:cubicBezTo>
                  <a:cubicBezTo>
                    <a:pt x="8504" y="4324"/>
                    <a:pt x="8522" y="4203"/>
                    <a:pt x="8534" y="4166"/>
                  </a:cubicBezTo>
                  <a:cubicBezTo>
                    <a:pt x="8552" y="4102"/>
                    <a:pt x="8609" y="4062"/>
                    <a:pt x="8670" y="4062"/>
                  </a:cubicBezTo>
                  <a:cubicBezTo>
                    <a:pt x="8690" y="4062"/>
                    <a:pt x="8712" y="4066"/>
                    <a:pt x="8732" y="4077"/>
                  </a:cubicBezTo>
                  <a:cubicBezTo>
                    <a:pt x="8735" y="4080"/>
                    <a:pt x="8931" y="4167"/>
                    <a:pt x="9263" y="4167"/>
                  </a:cubicBezTo>
                  <a:cubicBezTo>
                    <a:pt x="9376" y="4167"/>
                    <a:pt x="9504" y="4157"/>
                    <a:pt x="9646" y="4130"/>
                  </a:cubicBezTo>
                  <a:cubicBezTo>
                    <a:pt x="9553" y="4007"/>
                    <a:pt x="9493" y="3869"/>
                    <a:pt x="9575" y="3752"/>
                  </a:cubicBezTo>
                  <a:cubicBezTo>
                    <a:pt x="9601" y="3713"/>
                    <a:pt x="9644" y="3691"/>
                    <a:pt x="9689" y="3691"/>
                  </a:cubicBezTo>
                  <a:cubicBezTo>
                    <a:pt x="9697" y="3691"/>
                    <a:pt x="9705" y="3691"/>
                    <a:pt x="9713" y="3693"/>
                  </a:cubicBezTo>
                  <a:cubicBezTo>
                    <a:pt x="9886" y="3718"/>
                    <a:pt x="10045" y="3729"/>
                    <a:pt x="10186" y="3729"/>
                  </a:cubicBezTo>
                  <a:cubicBezTo>
                    <a:pt x="10447" y="3729"/>
                    <a:pt x="10652" y="3694"/>
                    <a:pt x="10791" y="3661"/>
                  </a:cubicBezTo>
                  <a:lnTo>
                    <a:pt x="10607" y="3507"/>
                  </a:lnTo>
                  <a:cubicBezTo>
                    <a:pt x="10566" y="3469"/>
                    <a:pt x="10548" y="3412"/>
                    <a:pt x="10566" y="3356"/>
                  </a:cubicBezTo>
                  <a:cubicBezTo>
                    <a:pt x="10582" y="3303"/>
                    <a:pt x="10629" y="3265"/>
                    <a:pt x="10685" y="3257"/>
                  </a:cubicBezTo>
                  <a:cubicBezTo>
                    <a:pt x="10694" y="3255"/>
                    <a:pt x="11440" y="3170"/>
                    <a:pt x="11860" y="2836"/>
                  </a:cubicBezTo>
                  <a:lnTo>
                    <a:pt x="11743" y="2725"/>
                  </a:lnTo>
                  <a:cubicBezTo>
                    <a:pt x="11705" y="2690"/>
                    <a:pt x="11690" y="2634"/>
                    <a:pt x="11703" y="2583"/>
                  </a:cubicBezTo>
                  <a:cubicBezTo>
                    <a:pt x="11717" y="2533"/>
                    <a:pt x="11759" y="2496"/>
                    <a:pt x="11810" y="2484"/>
                  </a:cubicBezTo>
                  <a:cubicBezTo>
                    <a:pt x="12093" y="2423"/>
                    <a:pt x="12574" y="2294"/>
                    <a:pt x="12766" y="2189"/>
                  </a:cubicBezTo>
                  <a:cubicBezTo>
                    <a:pt x="12762" y="2183"/>
                    <a:pt x="12754" y="2177"/>
                    <a:pt x="12740" y="2171"/>
                  </a:cubicBezTo>
                  <a:cubicBezTo>
                    <a:pt x="12685" y="2150"/>
                    <a:pt x="12647" y="2096"/>
                    <a:pt x="12647" y="2035"/>
                  </a:cubicBezTo>
                  <a:cubicBezTo>
                    <a:pt x="12649" y="1975"/>
                    <a:pt x="12689" y="1922"/>
                    <a:pt x="12746" y="1902"/>
                  </a:cubicBezTo>
                  <a:cubicBezTo>
                    <a:pt x="12760" y="1900"/>
                    <a:pt x="13710" y="1590"/>
                    <a:pt x="14325" y="998"/>
                  </a:cubicBezTo>
                  <a:lnTo>
                    <a:pt x="14325" y="998"/>
                  </a:lnTo>
                  <a:cubicBezTo>
                    <a:pt x="13898" y="1061"/>
                    <a:pt x="13386" y="1078"/>
                    <a:pt x="12961" y="1078"/>
                  </a:cubicBezTo>
                  <a:cubicBezTo>
                    <a:pt x="12579" y="1078"/>
                    <a:pt x="12268" y="1064"/>
                    <a:pt x="12151" y="1057"/>
                  </a:cubicBezTo>
                  <a:lnTo>
                    <a:pt x="11990" y="1164"/>
                  </a:lnTo>
                  <a:cubicBezTo>
                    <a:pt x="11966" y="1180"/>
                    <a:pt x="11939" y="1187"/>
                    <a:pt x="11912" y="1187"/>
                  </a:cubicBezTo>
                  <a:cubicBezTo>
                    <a:pt x="11866" y="1187"/>
                    <a:pt x="11822" y="1166"/>
                    <a:pt x="11794" y="1125"/>
                  </a:cubicBezTo>
                  <a:cubicBezTo>
                    <a:pt x="11771" y="1089"/>
                    <a:pt x="11660" y="917"/>
                    <a:pt x="11709" y="753"/>
                  </a:cubicBezTo>
                  <a:cubicBezTo>
                    <a:pt x="11703" y="753"/>
                    <a:pt x="11697" y="752"/>
                    <a:pt x="11691" y="752"/>
                  </a:cubicBezTo>
                  <a:cubicBezTo>
                    <a:pt x="11516" y="752"/>
                    <a:pt x="11298" y="808"/>
                    <a:pt x="11066" y="919"/>
                  </a:cubicBezTo>
                  <a:cubicBezTo>
                    <a:pt x="11046" y="928"/>
                    <a:pt x="11025" y="932"/>
                    <a:pt x="11005" y="932"/>
                  </a:cubicBezTo>
                  <a:cubicBezTo>
                    <a:pt x="10966" y="932"/>
                    <a:pt x="10929" y="917"/>
                    <a:pt x="10900" y="887"/>
                  </a:cubicBezTo>
                  <a:cubicBezTo>
                    <a:pt x="10857" y="842"/>
                    <a:pt x="10849" y="774"/>
                    <a:pt x="10880" y="719"/>
                  </a:cubicBezTo>
                  <a:cubicBezTo>
                    <a:pt x="10940" y="618"/>
                    <a:pt x="10987" y="509"/>
                    <a:pt x="11021" y="399"/>
                  </a:cubicBezTo>
                  <a:lnTo>
                    <a:pt x="11021" y="399"/>
                  </a:lnTo>
                  <a:cubicBezTo>
                    <a:pt x="10590" y="503"/>
                    <a:pt x="10063" y="676"/>
                    <a:pt x="9962" y="820"/>
                  </a:cubicBezTo>
                  <a:cubicBezTo>
                    <a:pt x="9932" y="865"/>
                    <a:pt x="9890" y="883"/>
                    <a:pt x="9849" y="883"/>
                  </a:cubicBezTo>
                  <a:cubicBezTo>
                    <a:pt x="9751" y="883"/>
                    <a:pt x="9656" y="776"/>
                    <a:pt x="9725" y="666"/>
                  </a:cubicBezTo>
                  <a:cubicBezTo>
                    <a:pt x="9905" y="365"/>
                    <a:pt x="9988" y="139"/>
                    <a:pt x="10024" y="1"/>
                  </a:cubicBezTo>
                  <a:close/>
                </a:path>
              </a:pathLst>
            </a:custGeom>
            <a:solidFill>
              <a:schemeClr val="lt2"/>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a:off x="7353561" y="1779536"/>
              <a:ext cx="337996" cy="1203211"/>
            </a:xfrm>
            <a:custGeom>
              <a:rect b="b" l="l" r="r" t="t"/>
              <a:pathLst>
                <a:path extrusionOk="0" h="20971" w="5891">
                  <a:moveTo>
                    <a:pt x="3172" y="0"/>
                  </a:moveTo>
                  <a:cubicBezTo>
                    <a:pt x="3125" y="307"/>
                    <a:pt x="2998" y="611"/>
                    <a:pt x="2879" y="894"/>
                  </a:cubicBezTo>
                  <a:cubicBezTo>
                    <a:pt x="2824" y="1023"/>
                    <a:pt x="2773" y="1148"/>
                    <a:pt x="2729" y="1272"/>
                  </a:cubicBezTo>
                  <a:cubicBezTo>
                    <a:pt x="2640" y="1531"/>
                    <a:pt x="2600" y="1808"/>
                    <a:pt x="2614" y="2083"/>
                  </a:cubicBezTo>
                  <a:cubicBezTo>
                    <a:pt x="2618" y="2145"/>
                    <a:pt x="2585" y="2204"/>
                    <a:pt x="2527" y="2228"/>
                  </a:cubicBezTo>
                  <a:cubicBezTo>
                    <a:pt x="2510" y="2235"/>
                    <a:pt x="2491" y="2239"/>
                    <a:pt x="2473" y="2239"/>
                  </a:cubicBezTo>
                  <a:cubicBezTo>
                    <a:pt x="2432" y="2239"/>
                    <a:pt x="2392" y="2221"/>
                    <a:pt x="2363" y="2188"/>
                  </a:cubicBezTo>
                  <a:cubicBezTo>
                    <a:pt x="2363" y="2186"/>
                    <a:pt x="2175" y="1967"/>
                    <a:pt x="1977" y="1840"/>
                  </a:cubicBezTo>
                  <a:cubicBezTo>
                    <a:pt x="1738" y="2351"/>
                    <a:pt x="1813" y="3433"/>
                    <a:pt x="1866" y="3836"/>
                  </a:cubicBezTo>
                  <a:cubicBezTo>
                    <a:pt x="1874" y="3900"/>
                    <a:pt x="1841" y="3961"/>
                    <a:pt x="1781" y="3987"/>
                  </a:cubicBezTo>
                  <a:cubicBezTo>
                    <a:pt x="1763" y="3994"/>
                    <a:pt x="1745" y="3998"/>
                    <a:pt x="1726" y="3998"/>
                  </a:cubicBezTo>
                  <a:cubicBezTo>
                    <a:pt x="1685" y="3998"/>
                    <a:pt x="1644" y="3980"/>
                    <a:pt x="1615" y="3949"/>
                  </a:cubicBezTo>
                  <a:cubicBezTo>
                    <a:pt x="1615" y="3945"/>
                    <a:pt x="1473" y="3779"/>
                    <a:pt x="1223" y="3585"/>
                  </a:cubicBezTo>
                  <a:cubicBezTo>
                    <a:pt x="966" y="4102"/>
                    <a:pt x="1127" y="5138"/>
                    <a:pt x="1218" y="5524"/>
                  </a:cubicBezTo>
                  <a:cubicBezTo>
                    <a:pt x="1233" y="5575"/>
                    <a:pt x="1216" y="5631"/>
                    <a:pt x="1174" y="5666"/>
                  </a:cubicBezTo>
                  <a:cubicBezTo>
                    <a:pt x="1147" y="5689"/>
                    <a:pt x="1114" y="5700"/>
                    <a:pt x="1080" y="5700"/>
                  </a:cubicBezTo>
                  <a:cubicBezTo>
                    <a:pt x="1062" y="5700"/>
                    <a:pt x="1043" y="5697"/>
                    <a:pt x="1026" y="5690"/>
                  </a:cubicBezTo>
                  <a:lnTo>
                    <a:pt x="634" y="5524"/>
                  </a:lnTo>
                  <a:lnTo>
                    <a:pt x="634" y="5524"/>
                  </a:lnTo>
                  <a:cubicBezTo>
                    <a:pt x="606" y="5856"/>
                    <a:pt x="592" y="6600"/>
                    <a:pt x="883" y="7354"/>
                  </a:cubicBezTo>
                  <a:cubicBezTo>
                    <a:pt x="905" y="7408"/>
                    <a:pt x="891" y="7471"/>
                    <a:pt x="848" y="7510"/>
                  </a:cubicBezTo>
                  <a:cubicBezTo>
                    <a:pt x="801" y="7553"/>
                    <a:pt x="744" y="7571"/>
                    <a:pt x="681" y="7571"/>
                  </a:cubicBezTo>
                  <a:cubicBezTo>
                    <a:pt x="571" y="7571"/>
                    <a:pt x="445" y="7518"/>
                    <a:pt x="329" y="7451"/>
                  </a:cubicBezTo>
                  <a:lnTo>
                    <a:pt x="329" y="7451"/>
                  </a:lnTo>
                  <a:cubicBezTo>
                    <a:pt x="327" y="8197"/>
                    <a:pt x="652" y="8626"/>
                    <a:pt x="656" y="8632"/>
                  </a:cubicBezTo>
                  <a:cubicBezTo>
                    <a:pt x="681" y="8666"/>
                    <a:pt x="691" y="8711"/>
                    <a:pt x="681" y="8755"/>
                  </a:cubicBezTo>
                  <a:cubicBezTo>
                    <a:pt x="669" y="8796"/>
                    <a:pt x="640" y="8832"/>
                    <a:pt x="600" y="8850"/>
                  </a:cubicBezTo>
                  <a:cubicBezTo>
                    <a:pt x="581" y="8859"/>
                    <a:pt x="539" y="8872"/>
                    <a:pt x="471" y="8872"/>
                  </a:cubicBezTo>
                  <a:cubicBezTo>
                    <a:pt x="388" y="8872"/>
                    <a:pt x="265" y="8852"/>
                    <a:pt x="96" y="8779"/>
                  </a:cubicBezTo>
                  <a:lnTo>
                    <a:pt x="96" y="8779"/>
                  </a:lnTo>
                  <a:cubicBezTo>
                    <a:pt x="139" y="9402"/>
                    <a:pt x="529" y="9946"/>
                    <a:pt x="535" y="9952"/>
                  </a:cubicBezTo>
                  <a:cubicBezTo>
                    <a:pt x="567" y="9995"/>
                    <a:pt x="571" y="10053"/>
                    <a:pt x="549" y="10100"/>
                  </a:cubicBezTo>
                  <a:cubicBezTo>
                    <a:pt x="525" y="10148"/>
                    <a:pt x="476" y="10179"/>
                    <a:pt x="422" y="10179"/>
                  </a:cubicBezTo>
                  <a:lnTo>
                    <a:pt x="1" y="10193"/>
                  </a:lnTo>
                  <a:cubicBezTo>
                    <a:pt x="214" y="10680"/>
                    <a:pt x="616" y="11232"/>
                    <a:pt x="620" y="11238"/>
                  </a:cubicBezTo>
                  <a:cubicBezTo>
                    <a:pt x="673" y="11313"/>
                    <a:pt x="644" y="11416"/>
                    <a:pt x="561" y="11452"/>
                  </a:cubicBezTo>
                  <a:cubicBezTo>
                    <a:pt x="545" y="11460"/>
                    <a:pt x="414" y="11515"/>
                    <a:pt x="119" y="11523"/>
                  </a:cubicBezTo>
                  <a:cubicBezTo>
                    <a:pt x="276" y="11885"/>
                    <a:pt x="664" y="12372"/>
                    <a:pt x="822" y="12554"/>
                  </a:cubicBezTo>
                  <a:cubicBezTo>
                    <a:pt x="899" y="12645"/>
                    <a:pt x="842" y="12783"/>
                    <a:pt x="723" y="12793"/>
                  </a:cubicBezTo>
                  <a:lnTo>
                    <a:pt x="464" y="12807"/>
                  </a:lnTo>
                  <a:cubicBezTo>
                    <a:pt x="735" y="13355"/>
                    <a:pt x="1477" y="13992"/>
                    <a:pt x="1487" y="13998"/>
                  </a:cubicBezTo>
                  <a:cubicBezTo>
                    <a:pt x="1536" y="14043"/>
                    <a:pt x="1550" y="14117"/>
                    <a:pt x="1516" y="14176"/>
                  </a:cubicBezTo>
                  <a:cubicBezTo>
                    <a:pt x="1490" y="14223"/>
                    <a:pt x="1443" y="14251"/>
                    <a:pt x="1393" y="14251"/>
                  </a:cubicBezTo>
                  <a:cubicBezTo>
                    <a:pt x="1378" y="14251"/>
                    <a:pt x="1363" y="14248"/>
                    <a:pt x="1348" y="14243"/>
                  </a:cubicBezTo>
                  <a:cubicBezTo>
                    <a:pt x="1346" y="14241"/>
                    <a:pt x="1196" y="14194"/>
                    <a:pt x="943" y="14168"/>
                  </a:cubicBezTo>
                  <a:lnTo>
                    <a:pt x="943" y="14168"/>
                  </a:lnTo>
                  <a:cubicBezTo>
                    <a:pt x="1289" y="14914"/>
                    <a:pt x="1801" y="15318"/>
                    <a:pt x="2033" y="15498"/>
                  </a:cubicBezTo>
                  <a:cubicBezTo>
                    <a:pt x="2074" y="15533"/>
                    <a:pt x="2108" y="15559"/>
                    <a:pt x="2128" y="15577"/>
                  </a:cubicBezTo>
                  <a:cubicBezTo>
                    <a:pt x="2225" y="15666"/>
                    <a:pt x="2217" y="15747"/>
                    <a:pt x="2191" y="15796"/>
                  </a:cubicBezTo>
                  <a:cubicBezTo>
                    <a:pt x="2158" y="15862"/>
                    <a:pt x="2108" y="15884"/>
                    <a:pt x="2031" y="15884"/>
                  </a:cubicBezTo>
                  <a:cubicBezTo>
                    <a:pt x="1971" y="15884"/>
                    <a:pt x="1895" y="15870"/>
                    <a:pt x="1797" y="15854"/>
                  </a:cubicBezTo>
                  <a:cubicBezTo>
                    <a:pt x="1766" y="15846"/>
                    <a:pt x="1736" y="15842"/>
                    <a:pt x="1704" y="15838"/>
                  </a:cubicBezTo>
                  <a:lnTo>
                    <a:pt x="1704" y="15838"/>
                  </a:lnTo>
                  <a:cubicBezTo>
                    <a:pt x="1752" y="15957"/>
                    <a:pt x="1829" y="16137"/>
                    <a:pt x="1904" y="16301"/>
                  </a:cubicBezTo>
                  <a:cubicBezTo>
                    <a:pt x="2050" y="16637"/>
                    <a:pt x="2236" y="17059"/>
                    <a:pt x="2391" y="17514"/>
                  </a:cubicBezTo>
                  <a:cubicBezTo>
                    <a:pt x="2715" y="18491"/>
                    <a:pt x="2982" y="19486"/>
                    <a:pt x="3192" y="20495"/>
                  </a:cubicBezTo>
                  <a:cubicBezTo>
                    <a:pt x="3204" y="20565"/>
                    <a:pt x="3164" y="20634"/>
                    <a:pt x="3099" y="20658"/>
                  </a:cubicBezTo>
                  <a:cubicBezTo>
                    <a:pt x="3084" y="20662"/>
                    <a:pt x="3070" y="20666"/>
                    <a:pt x="3055" y="20666"/>
                  </a:cubicBezTo>
                  <a:cubicBezTo>
                    <a:pt x="3052" y="20666"/>
                    <a:pt x="3049" y="20666"/>
                    <a:pt x="3046" y="20665"/>
                  </a:cubicBezTo>
                  <a:lnTo>
                    <a:pt x="3046" y="20665"/>
                  </a:lnTo>
                  <a:cubicBezTo>
                    <a:pt x="3065" y="20705"/>
                    <a:pt x="3065" y="20751"/>
                    <a:pt x="3046" y="20790"/>
                  </a:cubicBezTo>
                  <a:cubicBezTo>
                    <a:pt x="3065" y="20802"/>
                    <a:pt x="3079" y="20818"/>
                    <a:pt x="3089" y="20838"/>
                  </a:cubicBezTo>
                  <a:lnTo>
                    <a:pt x="3099" y="20838"/>
                  </a:lnTo>
                  <a:cubicBezTo>
                    <a:pt x="3147" y="20840"/>
                    <a:pt x="3190" y="20865"/>
                    <a:pt x="3216" y="20907"/>
                  </a:cubicBezTo>
                  <a:cubicBezTo>
                    <a:pt x="3220" y="20927"/>
                    <a:pt x="3224" y="20948"/>
                    <a:pt x="3228" y="20970"/>
                  </a:cubicBezTo>
                  <a:cubicBezTo>
                    <a:pt x="3240" y="20968"/>
                    <a:pt x="3251" y="20968"/>
                    <a:pt x="3265" y="20968"/>
                  </a:cubicBezTo>
                  <a:cubicBezTo>
                    <a:pt x="3253" y="20936"/>
                    <a:pt x="3253" y="20905"/>
                    <a:pt x="3263" y="20873"/>
                  </a:cubicBezTo>
                  <a:cubicBezTo>
                    <a:pt x="3267" y="20853"/>
                    <a:pt x="3277" y="20836"/>
                    <a:pt x="3291" y="20822"/>
                  </a:cubicBezTo>
                  <a:cubicBezTo>
                    <a:pt x="3283" y="20812"/>
                    <a:pt x="3277" y="20800"/>
                    <a:pt x="3271" y="20790"/>
                  </a:cubicBezTo>
                  <a:cubicBezTo>
                    <a:pt x="3245" y="20741"/>
                    <a:pt x="3251" y="20681"/>
                    <a:pt x="3283" y="20638"/>
                  </a:cubicBezTo>
                  <a:cubicBezTo>
                    <a:pt x="3317" y="20594"/>
                    <a:pt x="3350" y="20553"/>
                    <a:pt x="3382" y="20511"/>
                  </a:cubicBezTo>
                  <a:lnTo>
                    <a:pt x="3382" y="20511"/>
                  </a:lnTo>
                  <a:cubicBezTo>
                    <a:pt x="3367" y="20518"/>
                    <a:pt x="3350" y="20521"/>
                    <a:pt x="3334" y="20521"/>
                  </a:cubicBezTo>
                  <a:cubicBezTo>
                    <a:pt x="3320" y="20521"/>
                    <a:pt x="3306" y="20519"/>
                    <a:pt x="3293" y="20515"/>
                  </a:cubicBezTo>
                  <a:cubicBezTo>
                    <a:pt x="3226" y="20495"/>
                    <a:pt x="3184" y="20430"/>
                    <a:pt x="3194" y="20363"/>
                  </a:cubicBezTo>
                  <a:cubicBezTo>
                    <a:pt x="3299" y="19453"/>
                    <a:pt x="3457" y="18624"/>
                    <a:pt x="3661" y="17894"/>
                  </a:cubicBezTo>
                  <a:cubicBezTo>
                    <a:pt x="3978" y="16776"/>
                    <a:pt x="4249" y="16299"/>
                    <a:pt x="4535" y="15794"/>
                  </a:cubicBezTo>
                  <a:cubicBezTo>
                    <a:pt x="4534" y="15782"/>
                    <a:pt x="4488" y="15753"/>
                    <a:pt x="4369" y="15753"/>
                  </a:cubicBezTo>
                  <a:cubicBezTo>
                    <a:pt x="4320" y="15753"/>
                    <a:pt x="4259" y="15758"/>
                    <a:pt x="4183" y="15771"/>
                  </a:cubicBezTo>
                  <a:cubicBezTo>
                    <a:pt x="4175" y="15772"/>
                    <a:pt x="4166" y="15773"/>
                    <a:pt x="4158" y="15773"/>
                  </a:cubicBezTo>
                  <a:cubicBezTo>
                    <a:pt x="4014" y="15773"/>
                    <a:pt x="3958" y="15569"/>
                    <a:pt x="4098" y="15502"/>
                  </a:cubicBezTo>
                  <a:cubicBezTo>
                    <a:pt x="4324" y="15391"/>
                    <a:pt x="4799" y="14720"/>
                    <a:pt x="5087" y="14265"/>
                  </a:cubicBezTo>
                  <a:cubicBezTo>
                    <a:pt x="5020" y="14235"/>
                    <a:pt x="4886" y="14192"/>
                    <a:pt x="4611" y="14150"/>
                  </a:cubicBezTo>
                  <a:cubicBezTo>
                    <a:pt x="4551" y="14140"/>
                    <a:pt x="4504" y="14095"/>
                    <a:pt x="4492" y="14037"/>
                  </a:cubicBezTo>
                  <a:cubicBezTo>
                    <a:pt x="4482" y="13978"/>
                    <a:pt x="4510" y="13917"/>
                    <a:pt x="4561" y="13889"/>
                  </a:cubicBezTo>
                  <a:cubicBezTo>
                    <a:pt x="4856" y="13719"/>
                    <a:pt x="5186" y="13141"/>
                    <a:pt x="5343" y="12819"/>
                  </a:cubicBezTo>
                  <a:cubicBezTo>
                    <a:pt x="5192" y="12748"/>
                    <a:pt x="5032" y="12702"/>
                    <a:pt x="4866" y="12684"/>
                  </a:cubicBezTo>
                  <a:cubicBezTo>
                    <a:pt x="4805" y="12678"/>
                    <a:pt x="4753" y="12635"/>
                    <a:pt x="4739" y="12575"/>
                  </a:cubicBezTo>
                  <a:cubicBezTo>
                    <a:pt x="4725" y="12514"/>
                    <a:pt x="4751" y="12453"/>
                    <a:pt x="4805" y="12421"/>
                  </a:cubicBezTo>
                  <a:cubicBezTo>
                    <a:pt x="5402" y="12049"/>
                    <a:pt x="5564" y="11396"/>
                    <a:pt x="5600" y="11202"/>
                  </a:cubicBezTo>
                  <a:cubicBezTo>
                    <a:pt x="5519" y="11181"/>
                    <a:pt x="5343" y="11151"/>
                    <a:pt x="4981" y="11125"/>
                  </a:cubicBezTo>
                  <a:cubicBezTo>
                    <a:pt x="4844" y="11115"/>
                    <a:pt x="4799" y="10935"/>
                    <a:pt x="4915" y="10862"/>
                  </a:cubicBezTo>
                  <a:cubicBezTo>
                    <a:pt x="5501" y="10484"/>
                    <a:pt x="5727" y="9831"/>
                    <a:pt x="5804" y="9513"/>
                  </a:cubicBezTo>
                  <a:cubicBezTo>
                    <a:pt x="5584" y="9513"/>
                    <a:pt x="5366" y="9465"/>
                    <a:pt x="5169" y="9372"/>
                  </a:cubicBezTo>
                  <a:cubicBezTo>
                    <a:pt x="5121" y="9350"/>
                    <a:pt x="5091" y="9307"/>
                    <a:pt x="5087" y="9255"/>
                  </a:cubicBezTo>
                  <a:cubicBezTo>
                    <a:pt x="5080" y="9204"/>
                    <a:pt x="5101" y="9153"/>
                    <a:pt x="5145" y="9125"/>
                  </a:cubicBezTo>
                  <a:cubicBezTo>
                    <a:pt x="5703" y="8711"/>
                    <a:pt x="5853" y="8037"/>
                    <a:pt x="5891" y="7681"/>
                  </a:cubicBezTo>
                  <a:lnTo>
                    <a:pt x="5891" y="7681"/>
                  </a:lnTo>
                  <a:cubicBezTo>
                    <a:pt x="5766" y="7744"/>
                    <a:pt x="5584" y="7839"/>
                    <a:pt x="5331" y="7967"/>
                  </a:cubicBezTo>
                  <a:cubicBezTo>
                    <a:pt x="5308" y="7979"/>
                    <a:pt x="5285" y="7984"/>
                    <a:pt x="5264" y="7984"/>
                  </a:cubicBezTo>
                  <a:cubicBezTo>
                    <a:pt x="5149" y="7984"/>
                    <a:pt x="5068" y="7839"/>
                    <a:pt x="5163" y="7742"/>
                  </a:cubicBezTo>
                  <a:cubicBezTo>
                    <a:pt x="5709" y="7174"/>
                    <a:pt x="5705" y="6209"/>
                    <a:pt x="5683" y="5864"/>
                  </a:cubicBezTo>
                  <a:lnTo>
                    <a:pt x="5683" y="5864"/>
                  </a:lnTo>
                  <a:cubicBezTo>
                    <a:pt x="5533" y="5880"/>
                    <a:pt x="5244" y="5934"/>
                    <a:pt x="4840" y="6135"/>
                  </a:cubicBezTo>
                  <a:cubicBezTo>
                    <a:pt x="4820" y="6145"/>
                    <a:pt x="4799" y="6150"/>
                    <a:pt x="4777" y="6150"/>
                  </a:cubicBezTo>
                  <a:cubicBezTo>
                    <a:pt x="4734" y="6150"/>
                    <a:pt x="4692" y="6130"/>
                    <a:pt x="4664" y="6096"/>
                  </a:cubicBezTo>
                  <a:cubicBezTo>
                    <a:pt x="4623" y="6042"/>
                    <a:pt x="4624" y="5965"/>
                    <a:pt x="4668" y="5916"/>
                  </a:cubicBezTo>
                  <a:cubicBezTo>
                    <a:pt x="5125" y="5386"/>
                    <a:pt x="5127" y="4448"/>
                    <a:pt x="5107" y="4088"/>
                  </a:cubicBezTo>
                  <a:lnTo>
                    <a:pt x="5107" y="4088"/>
                  </a:lnTo>
                  <a:cubicBezTo>
                    <a:pt x="4989" y="4119"/>
                    <a:pt x="4791" y="4194"/>
                    <a:pt x="4547" y="4390"/>
                  </a:cubicBezTo>
                  <a:cubicBezTo>
                    <a:pt x="4521" y="4411"/>
                    <a:pt x="4490" y="4421"/>
                    <a:pt x="4459" y="4421"/>
                  </a:cubicBezTo>
                  <a:cubicBezTo>
                    <a:pt x="4418" y="4421"/>
                    <a:pt x="4378" y="4403"/>
                    <a:pt x="4349" y="4371"/>
                  </a:cubicBezTo>
                  <a:cubicBezTo>
                    <a:pt x="4298" y="4313"/>
                    <a:pt x="4304" y="4224"/>
                    <a:pt x="4361" y="4173"/>
                  </a:cubicBezTo>
                  <a:cubicBezTo>
                    <a:pt x="4603" y="3947"/>
                    <a:pt x="4692" y="2758"/>
                    <a:pt x="4456" y="2313"/>
                  </a:cubicBezTo>
                  <a:lnTo>
                    <a:pt x="4456" y="2313"/>
                  </a:lnTo>
                  <a:cubicBezTo>
                    <a:pt x="4318" y="2329"/>
                    <a:pt x="4183" y="2360"/>
                    <a:pt x="4053" y="2406"/>
                  </a:cubicBezTo>
                  <a:cubicBezTo>
                    <a:pt x="3970" y="2434"/>
                    <a:pt x="3897" y="2458"/>
                    <a:pt x="3832" y="2458"/>
                  </a:cubicBezTo>
                  <a:cubicBezTo>
                    <a:pt x="3795" y="2458"/>
                    <a:pt x="3759" y="2450"/>
                    <a:pt x="3726" y="2430"/>
                  </a:cubicBezTo>
                  <a:cubicBezTo>
                    <a:pt x="3679" y="2402"/>
                    <a:pt x="3645" y="2353"/>
                    <a:pt x="3635" y="2297"/>
                  </a:cubicBezTo>
                  <a:cubicBezTo>
                    <a:pt x="3592" y="2089"/>
                    <a:pt x="3576" y="1868"/>
                    <a:pt x="3558" y="1634"/>
                  </a:cubicBezTo>
                  <a:cubicBezTo>
                    <a:pt x="3522" y="1138"/>
                    <a:pt x="3481" y="590"/>
                    <a:pt x="3172" y="0"/>
                  </a:cubicBezTo>
                  <a:close/>
                </a:path>
              </a:pathLst>
            </a:custGeom>
            <a:solidFill>
              <a:schemeClr val="lt2"/>
            </a:solid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6639875" y="2755000"/>
              <a:ext cx="878926" cy="295800"/>
            </a:xfrm>
            <a:custGeom>
              <a:rect b="b" l="l" r="r" t="t"/>
              <a:pathLst>
                <a:path extrusionOk="0" h="4950" w="14320">
                  <a:moveTo>
                    <a:pt x="4298" y="1"/>
                  </a:moveTo>
                  <a:cubicBezTo>
                    <a:pt x="4338" y="139"/>
                    <a:pt x="4421" y="365"/>
                    <a:pt x="4601" y="666"/>
                  </a:cubicBezTo>
                  <a:cubicBezTo>
                    <a:pt x="4642" y="733"/>
                    <a:pt x="4623" y="820"/>
                    <a:pt x="4557" y="861"/>
                  </a:cubicBezTo>
                  <a:cubicBezTo>
                    <a:pt x="4534" y="877"/>
                    <a:pt x="4507" y="884"/>
                    <a:pt x="4481" y="884"/>
                  </a:cubicBezTo>
                  <a:cubicBezTo>
                    <a:pt x="4435" y="884"/>
                    <a:pt x="4389" y="862"/>
                    <a:pt x="4361" y="820"/>
                  </a:cubicBezTo>
                  <a:cubicBezTo>
                    <a:pt x="4259" y="676"/>
                    <a:pt x="3734" y="499"/>
                    <a:pt x="3301" y="399"/>
                  </a:cubicBezTo>
                  <a:lnTo>
                    <a:pt x="3301" y="399"/>
                  </a:lnTo>
                  <a:cubicBezTo>
                    <a:pt x="3337" y="509"/>
                    <a:pt x="3384" y="618"/>
                    <a:pt x="3443" y="719"/>
                  </a:cubicBezTo>
                  <a:cubicBezTo>
                    <a:pt x="3475" y="774"/>
                    <a:pt x="3465" y="842"/>
                    <a:pt x="3422" y="887"/>
                  </a:cubicBezTo>
                  <a:cubicBezTo>
                    <a:pt x="3395" y="917"/>
                    <a:pt x="3357" y="932"/>
                    <a:pt x="3319" y="932"/>
                  </a:cubicBezTo>
                  <a:cubicBezTo>
                    <a:pt x="3299" y="932"/>
                    <a:pt x="3279" y="928"/>
                    <a:pt x="3259" y="919"/>
                  </a:cubicBezTo>
                  <a:cubicBezTo>
                    <a:pt x="3027" y="810"/>
                    <a:pt x="2815" y="752"/>
                    <a:pt x="2642" y="752"/>
                  </a:cubicBezTo>
                  <a:cubicBezTo>
                    <a:pt x="2633" y="752"/>
                    <a:pt x="2625" y="752"/>
                    <a:pt x="2616" y="753"/>
                  </a:cubicBezTo>
                  <a:cubicBezTo>
                    <a:pt x="2664" y="917"/>
                    <a:pt x="2555" y="1089"/>
                    <a:pt x="2529" y="1125"/>
                  </a:cubicBezTo>
                  <a:cubicBezTo>
                    <a:pt x="2502" y="1166"/>
                    <a:pt x="2457" y="1187"/>
                    <a:pt x="2412" y="1187"/>
                  </a:cubicBezTo>
                  <a:cubicBezTo>
                    <a:pt x="2386" y="1187"/>
                    <a:pt x="2359" y="1180"/>
                    <a:pt x="2335" y="1164"/>
                  </a:cubicBezTo>
                  <a:lnTo>
                    <a:pt x="2173" y="1055"/>
                  </a:lnTo>
                  <a:cubicBezTo>
                    <a:pt x="2056" y="1063"/>
                    <a:pt x="1744" y="1077"/>
                    <a:pt x="1361" y="1077"/>
                  </a:cubicBezTo>
                  <a:cubicBezTo>
                    <a:pt x="937" y="1077"/>
                    <a:pt x="426" y="1060"/>
                    <a:pt x="1" y="996"/>
                  </a:cubicBezTo>
                  <a:lnTo>
                    <a:pt x="1" y="996"/>
                  </a:lnTo>
                  <a:cubicBezTo>
                    <a:pt x="616" y="1588"/>
                    <a:pt x="1566" y="1900"/>
                    <a:pt x="1578" y="1902"/>
                  </a:cubicBezTo>
                  <a:cubicBezTo>
                    <a:pt x="1635" y="1920"/>
                    <a:pt x="1675" y="1973"/>
                    <a:pt x="1675" y="2035"/>
                  </a:cubicBezTo>
                  <a:cubicBezTo>
                    <a:pt x="1677" y="2094"/>
                    <a:pt x="1641" y="2149"/>
                    <a:pt x="1586" y="2169"/>
                  </a:cubicBezTo>
                  <a:cubicBezTo>
                    <a:pt x="1574" y="2173"/>
                    <a:pt x="1566" y="2181"/>
                    <a:pt x="1558" y="2189"/>
                  </a:cubicBezTo>
                  <a:cubicBezTo>
                    <a:pt x="1752" y="2294"/>
                    <a:pt x="2231" y="2423"/>
                    <a:pt x="2514" y="2484"/>
                  </a:cubicBezTo>
                  <a:cubicBezTo>
                    <a:pt x="2565" y="2494"/>
                    <a:pt x="2606" y="2531"/>
                    <a:pt x="2620" y="2583"/>
                  </a:cubicBezTo>
                  <a:cubicBezTo>
                    <a:pt x="2634" y="2634"/>
                    <a:pt x="2620" y="2688"/>
                    <a:pt x="2583" y="2725"/>
                  </a:cubicBezTo>
                  <a:lnTo>
                    <a:pt x="2464" y="2834"/>
                  </a:lnTo>
                  <a:cubicBezTo>
                    <a:pt x="2885" y="3172"/>
                    <a:pt x="3631" y="3255"/>
                    <a:pt x="3639" y="3257"/>
                  </a:cubicBezTo>
                  <a:cubicBezTo>
                    <a:pt x="3697" y="3263"/>
                    <a:pt x="3744" y="3301"/>
                    <a:pt x="3760" y="3356"/>
                  </a:cubicBezTo>
                  <a:cubicBezTo>
                    <a:pt x="3778" y="3412"/>
                    <a:pt x="3760" y="3471"/>
                    <a:pt x="3714" y="3507"/>
                  </a:cubicBezTo>
                  <a:lnTo>
                    <a:pt x="3534" y="3661"/>
                  </a:lnTo>
                  <a:cubicBezTo>
                    <a:pt x="3673" y="3694"/>
                    <a:pt x="3875" y="3728"/>
                    <a:pt x="4133" y="3728"/>
                  </a:cubicBezTo>
                  <a:cubicBezTo>
                    <a:pt x="4276" y="3728"/>
                    <a:pt x="4436" y="3718"/>
                    <a:pt x="4613" y="3691"/>
                  </a:cubicBezTo>
                  <a:cubicBezTo>
                    <a:pt x="4620" y="3690"/>
                    <a:pt x="4626" y="3689"/>
                    <a:pt x="4633" y="3689"/>
                  </a:cubicBezTo>
                  <a:cubicBezTo>
                    <a:pt x="4679" y="3689"/>
                    <a:pt x="4724" y="3712"/>
                    <a:pt x="4751" y="3750"/>
                  </a:cubicBezTo>
                  <a:cubicBezTo>
                    <a:pt x="4832" y="3867"/>
                    <a:pt x="4773" y="4007"/>
                    <a:pt x="4680" y="4128"/>
                  </a:cubicBezTo>
                  <a:cubicBezTo>
                    <a:pt x="4821" y="4155"/>
                    <a:pt x="4950" y="4165"/>
                    <a:pt x="5062" y="4165"/>
                  </a:cubicBezTo>
                  <a:cubicBezTo>
                    <a:pt x="5393" y="4165"/>
                    <a:pt x="5591" y="4078"/>
                    <a:pt x="5592" y="4077"/>
                  </a:cubicBezTo>
                  <a:cubicBezTo>
                    <a:pt x="5611" y="4068"/>
                    <a:pt x="5632" y="4063"/>
                    <a:pt x="5652" y="4063"/>
                  </a:cubicBezTo>
                  <a:cubicBezTo>
                    <a:pt x="5673" y="4063"/>
                    <a:pt x="5694" y="4068"/>
                    <a:pt x="5713" y="4077"/>
                  </a:cubicBezTo>
                  <a:cubicBezTo>
                    <a:pt x="5750" y="4092"/>
                    <a:pt x="5778" y="4124"/>
                    <a:pt x="5790" y="4164"/>
                  </a:cubicBezTo>
                  <a:cubicBezTo>
                    <a:pt x="5800" y="4201"/>
                    <a:pt x="5820" y="4322"/>
                    <a:pt x="5701" y="4520"/>
                  </a:cubicBezTo>
                  <a:cubicBezTo>
                    <a:pt x="5762" y="4527"/>
                    <a:pt x="5823" y="4530"/>
                    <a:pt x="5882" y="4530"/>
                  </a:cubicBezTo>
                  <a:cubicBezTo>
                    <a:pt x="6285" y="4530"/>
                    <a:pt x="6623" y="4387"/>
                    <a:pt x="6627" y="4385"/>
                  </a:cubicBezTo>
                  <a:cubicBezTo>
                    <a:pt x="6645" y="4377"/>
                    <a:pt x="6665" y="4374"/>
                    <a:pt x="6685" y="4374"/>
                  </a:cubicBezTo>
                  <a:cubicBezTo>
                    <a:pt x="6715" y="4374"/>
                    <a:pt x="6745" y="4383"/>
                    <a:pt x="6769" y="4401"/>
                  </a:cubicBezTo>
                  <a:cubicBezTo>
                    <a:pt x="6811" y="4433"/>
                    <a:pt x="6833" y="4482"/>
                    <a:pt x="6827" y="4532"/>
                  </a:cubicBezTo>
                  <a:lnTo>
                    <a:pt x="6797" y="4816"/>
                  </a:lnTo>
                  <a:cubicBezTo>
                    <a:pt x="7195" y="4737"/>
                    <a:pt x="7650" y="4538"/>
                    <a:pt x="7656" y="4536"/>
                  </a:cubicBezTo>
                  <a:cubicBezTo>
                    <a:pt x="7673" y="4528"/>
                    <a:pt x="7693" y="4524"/>
                    <a:pt x="7713" y="4522"/>
                  </a:cubicBezTo>
                  <a:cubicBezTo>
                    <a:pt x="7735" y="4524"/>
                    <a:pt x="7755" y="4528"/>
                    <a:pt x="7772" y="4538"/>
                  </a:cubicBezTo>
                  <a:cubicBezTo>
                    <a:pt x="7810" y="4553"/>
                    <a:pt x="7838" y="4585"/>
                    <a:pt x="7850" y="4625"/>
                  </a:cubicBezTo>
                  <a:cubicBezTo>
                    <a:pt x="7855" y="4648"/>
                    <a:pt x="7881" y="4749"/>
                    <a:pt x="7863" y="4949"/>
                  </a:cubicBezTo>
                  <a:cubicBezTo>
                    <a:pt x="8158" y="4886"/>
                    <a:pt x="8564" y="4690"/>
                    <a:pt x="8720" y="4603"/>
                  </a:cubicBezTo>
                  <a:cubicBezTo>
                    <a:pt x="8742" y="4592"/>
                    <a:pt x="8764" y="4587"/>
                    <a:pt x="8786" y="4587"/>
                  </a:cubicBezTo>
                  <a:cubicBezTo>
                    <a:pt x="8865" y="4587"/>
                    <a:pt x="8936" y="4653"/>
                    <a:pt x="8930" y="4741"/>
                  </a:cubicBezTo>
                  <a:lnTo>
                    <a:pt x="8916" y="4904"/>
                  </a:lnTo>
                  <a:cubicBezTo>
                    <a:pt x="9290" y="4803"/>
                    <a:pt x="9759" y="4484"/>
                    <a:pt x="9929" y="4354"/>
                  </a:cubicBezTo>
                  <a:cubicBezTo>
                    <a:pt x="9954" y="4335"/>
                    <a:pt x="9984" y="4325"/>
                    <a:pt x="10014" y="4325"/>
                  </a:cubicBezTo>
                  <a:cubicBezTo>
                    <a:pt x="10047" y="4325"/>
                    <a:pt x="10080" y="4337"/>
                    <a:pt x="10107" y="4359"/>
                  </a:cubicBezTo>
                  <a:cubicBezTo>
                    <a:pt x="10160" y="4401"/>
                    <a:pt x="10174" y="4476"/>
                    <a:pt x="10141" y="4536"/>
                  </a:cubicBezTo>
                  <a:cubicBezTo>
                    <a:pt x="10105" y="4611"/>
                    <a:pt x="10075" y="4690"/>
                    <a:pt x="10052" y="4773"/>
                  </a:cubicBezTo>
                  <a:cubicBezTo>
                    <a:pt x="10653" y="4634"/>
                    <a:pt x="11013" y="4334"/>
                    <a:pt x="11175" y="4197"/>
                  </a:cubicBezTo>
                  <a:cubicBezTo>
                    <a:pt x="11199" y="4175"/>
                    <a:pt x="11225" y="4156"/>
                    <a:pt x="11251" y="4138"/>
                  </a:cubicBezTo>
                  <a:cubicBezTo>
                    <a:pt x="11298" y="4105"/>
                    <a:pt x="11339" y="4093"/>
                    <a:pt x="11373" y="4093"/>
                  </a:cubicBezTo>
                  <a:cubicBezTo>
                    <a:pt x="11414" y="4093"/>
                    <a:pt x="11444" y="4110"/>
                    <a:pt x="11462" y="4124"/>
                  </a:cubicBezTo>
                  <a:cubicBezTo>
                    <a:pt x="11541" y="4183"/>
                    <a:pt x="11533" y="4263"/>
                    <a:pt x="11500" y="4369"/>
                  </a:cubicBezTo>
                  <a:cubicBezTo>
                    <a:pt x="12246" y="4102"/>
                    <a:pt x="13627" y="3885"/>
                    <a:pt x="14319" y="3786"/>
                  </a:cubicBezTo>
                  <a:cubicBezTo>
                    <a:pt x="13110" y="3584"/>
                    <a:pt x="11998" y="2785"/>
                    <a:pt x="11688" y="2545"/>
                  </a:cubicBezTo>
                  <a:cubicBezTo>
                    <a:pt x="11678" y="2577"/>
                    <a:pt x="11670" y="2622"/>
                    <a:pt x="11658" y="2682"/>
                  </a:cubicBezTo>
                  <a:cubicBezTo>
                    <a:pt x="11643" y="2758"/>
                    <a:pt x="11581" y="2798"/>
                    <a:pt x="11518" y="2798"/>
                  </a:cubicBezTo>
                  <a:cubicBezTo>
                    <a:pt x="11463" y="2798"/>
                    <a:pt x="11408" y="2767"/>
                    <a:pt x="11385" y="2703"/>
                  </a:cubicBezTo>
                  <a:cubicBezTo>
                    <a:pt x="11326" y="2533"/>
                    <a:pt x="10968" y="2193"/>
                    <a:pt x="10699" y="1969"/>
                  </a:cubicBezTo>
                  <a:cubicBezTo>
                    <a:pt x="10681" y="2015"/>
                    <a:pt x="10659" y="2080"/>
                    <a:pt x="10631" y="2167"/>
                  </a:cubicBezTo>
                  <a:cubicBezTo>
                    <a:pt x="10611" y="2233"/>
                    <a:pt x="10553" y="2267"/>
                    <a:pt x="10496" y="2267"/>
                  </a:cubicBezTo>
                  <a:cubicBezTo>
                    <a:pt x="10442" y="2267"/>
                    <a:pt x="10389" y="2238"/>
                    <a:pt x="10364" y="2179"/>
                  </a:cubicBezTo>
                  <a:cubicBezTo>
                    <a:pt x="10242" y="1886"/>
                    <a:pt x="9913" y="1611"/>
                    <a:pt x="9824" y="1542"/>
                  </a:cubicBezTo>
                  <a:cubicBezTo>
                    <a:pt x="9804" y="1539"/>
                    <a:pt x="9785" y="1538"/>
                    <a:pt x="9765" y="1538"/>
                  </a:cubicBezTo>
                  <a:cubicBezTo>
                    <a:pt x="9684" y="1538"/>
                    <a:pt x="9605" y="1564"/>
                    <a:pt x="9539" y="1611"/>
                  </a:cubicBezTo>
                  <a:cubicBezTo>
                    <a:pt x="9515" y="1628"/>
                    <a:pt x="9486" y="1637"/>
                    <a:pt x="9457" y="1637"/>
                  </a:cubicBezTo>
                  <a:cubicBezTo>
                    <a:pt x="9444" y="1637"/>
                    <a:pt x="9431" y="1635"/>
                    <a:pt x="9418" y="1631"/>
                  </a:cubicBezTo>
                  <a:cubicBezTo>
                    <a:pt x="9377" y="1619"/>
                    <a:pt x="9343" y="1592"/>
                    <a:pt x="9327" y="1552"/>
                  </a:cubicBezTo>
                  <a:cubicBezTo>
                    <a:pt x="9183" y="1228"/>
                    <a:pt x="8906" y="982"/>
                    <a:pt x="8568" y="877"/>
                  </a:cubicBezTo>
                  <a:cubicBezTo>
                    <a:pt x="8522" y="1012"/>
                    <a:pt x="8485" y="1150"/>
                    <a:pt x="8457" y="1291"/>
                  </a:cubicBezTo>
                  <a:cubicBezTo>
                    <a:pt x="8441" y="1365"/>
                    <a:pt x="8378" y="1404"/>
                    <a:pt x="8316" y="1404"/>
                  </a:cubicBezTo>
                  <a:cubicBezTo>
                    <a:pt x="8265" y="1404"/>
                    <a:pt x="8214" y="1378"/>
                    <a:pt x="8188" y="1322"/>
                  </a:cubicBezTo>
                  <a:cubicBezTo>
                    <a:pt x="7964" y="852"/>
                    <a:pt x="7511" y="581"/>
                    <a:pt x="7258" y="460"/>
                  </a:cubicBezTo>
                  <a:cubicBezTo>
                    <a:pt x="7228" y="610"/>
                    <a:pt x="7167" y="753"/>
                    <a:pt x="7078" y="877"/>
                  </a:cubicBezTo>
                  <a:cubicBezTo>
                    <a:pt x="7052" y="916"/>
                    <a:pt x="7010" y="937"/>
                    <a:pt x="6966" y="937"/>
                  </a:cubicBezTo>
                  <a:cubicBezTo>
                    <a:pt x="6963" y="937"/>
                    <a:pt x="6959" y="937"/>
                    <a:pt x="6955" y="937"/>
                  </a:cubicBezTo>
                  <a:cubicBezTo>
                    <a:pt x="6906" y="935"/>
                    <a:pt x="6860" y="909"/>
                    <a:pt x="6837" y="865"/>
                  </a:cubicBezTo>
                  <a:cubicBezTo>
                    <a:pt x="6591" y="422"/>
                    <a:pt x="6138" y="201"/>
                    <a:pt x="5849" y="102"/>
                  </a:cubicBezTo>
                  <a:lnTo>
                    <a:pt x="5849" y="102"/>
                  </a:lnTo>
                  <a:cubicBezTo>
                    <a:pt x="5885" y="199"/>
                    <a:pt x="5932" y="323"/>
                    <a:pt x="5990" y="488"/>
                  </a:cubicBezTo>
                  <a:cubicBezTo>
                    <a:pt x="6013" y="553"/>
                    <a:pt x="5986" y="626"/>
                    <a:pt x="5926" y="662"/>
                  </a:cubicBezTo>
                  <a:cubicBezTo>
                    <a:pt x="5905" y="673"/>
                    <a:pt x="5882" y="678"/>
                    <a:pt x="5859" y="678"/>
                  </a:cubicBezTo>
                  <a:cubicBezTo>
                    <a:pt x="5815" y="678"/>
                    <a:pt x="5772" y="658"/>
                    <a:pt x="5742" y="622"/>
                  </a:cubicBezTo>
                  <a:cubicBezTo>
                    <a:pt x="5384" y="163"/>
                    <a:pt x="4638" y="36"/>
                    <a:pt x="4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6639875" y="1746225"/>
              <a:ext cx="1779422" cy="1651031"/>
            </a:xfrm>
            <a:custGeom>
              <a:rect b="b" l="l" r="r" t="t"/>
              <a:pathLst>
                <a:path extrusionOk="0" h="28805" w="31045">
                  <a:moveTo>
                    <a:pt x="2974" y="9189"/>
                  </a:moveTo>
                  <a:lnTo>
                    <a:pt x="2974" y="9189"/>
                  </a:lnTo>
                  <a:cubicBezTo>
                    <a:pt x="3967" y="9365"/>
                    <a:pt x="4931" y="10090"/>
                    <a:pt x="4940" y="10097"/>
                  </a:cubicBezTo>
                  <a:cubicBezTo>
                    <a:pt x="4967" y="10116"/>
                    <a:pt x="4998" y="10126"/>
                    <a:pt x="5028" y="10126"/>
                  </a:cubicBezTo>
                  <a:cubicBezTo>
                    <a:pt x="5053" y="10126"/>
                    <a:pt x="5078" y="10120"/>
                    <a:pt x="5101" y="10107"/>
                  </a:cubicBezTo>
                  <a:cubicBezTo>
                    <a:pt x="5172" y="10064"/>
                    <a:pt x="5231" y="10004"/>
                    <a:pt x="5277" y="9933"/>
                  </a:cubicBezTo>
                  <a:cubicBezTo>
                    <a:pt x="5518" y="10082"/>
                    <a:pt x="5894" y="10398"/>
                    <a:pt x="6112" y="10604"/>
                  </a:cubicBezTo>
                  <a:cubicBezTo>
                    <a:pt x="6138" y="10628"/>
                    <a:pt x="6172" y="10640"/>
                    <a:pt x="6207" y="10640"/>
                  </a:cubicBezTo>
                  <a:cubicBezTo>
                    <a:pt x="6223" y="10640"/>
                    <a:pt x="6240" y="10637"/>
                    <a:pt x="6256" y="10632"/>
                  </a:cubicBezTo>
                  <a:cubicBezTo>
                    <a:pt x="6308" y="10614"/>
                    <a:pt x="6343" y="10570"/>
                    <a:pt x="6349" y="10517"/>
                  </a:cubicBezTo>
                  <a:lnTo>
                    <a:pt x="6381" y="10309"/>
                  </a:lnTo>
                  <a:cubicBezTo>
                    <a:pt x="6992" y="10479"/>
                    <a:pt x="7586" y="11150"/>
                    <a:pt x="7592" y="11156"/>
                  </a:cubicBezTo>
                  <a:cubicBezTo>
                    <a:pt x="7621" y="11189"/>
                    <a:pt x="7660" y="11204"/>
                    <a:pt x="7698" y="11204"/>
                  </a:cubicBezTo>
                  <a:cubicBezTo>
                    <a:pt x="7767" y="11204"/>
                    <a:pt x="7833" y="11156"/>
                    <a:pt x="7841" y="11077"/>
                  </a:cubicBezTo>
                  <a:lnTo>
                    <a:pt x="7871" y="10760"/>
                  </a:lnTo>
                  <a:cubicBezTo>
                    <a:pt x="8066" y="10924"/>
                    <a:pt x="8377" y="11247"/>
                    <a:pt x="8650" y="11795"/>
                  </a:cubicBezTo>
                  <a:cubicBezTo>
                    <a:pt x="8674" y="11843"/>
                    <a:pt x="8723" y="11874"/>
                    <a:pt x="8779" y="11874"/>
                  </a:cubicBezTo>
                  <a:cubicBezTo>
                    <a:pt x="8939" y="11874"/>
                    <a:pt x="9030" y="11710"/>
                    <a:pt x="9077" y="11538"/>
                  </a:cubicBezTo>
                  <a:cubicBezTo>
                    <a:pt x="9576" y="12009"/>
                    <a:pt x="9665" y="12470"/>
                    <a:pt x="9665" y="12474"/>
                  </a:cubicBezTo>
                  <a:cubicBezTo>
                    <a:pt x="9671" y="12515"/>
                    <a:pt x="9695" y="12551"/>
                    <a:pt x="9730" y="12573"/>
                  </a:cubicBezTo>
                  <a:cubicBezTo>
                    <a:pt x="9752" y="12586"/>
                    <a:pt x="9777" y="12593"/>
                    <a:pt x="9802" y="12593"/>
                  </a:cubicBezTo>
                  <a:cubicBezTo>
                    <a:pt x="9818" y="12593"/>
                    <a:pt x="9834" y="12590"/>
                    <a:pt x="9849" y="12584"/>
                  </a:cubicBezTo>
                  <a:cubicBezTo>
                    <a:pt x="9895" y="12571"/>
                    <a:pt x="10021" y="12505"/>
                    <a:pt x="10128" y="12244"/>
                  </a:cubicBezTo>
                  <a:cubicBezTo>
                    <a:pt x="10520" y="12670"/>
                    <a:pt x="10641" y="13243"/>
                    <a:pt x="10641" y="13247"/>
                  </a:cubicBezTo>
                  <a:cubicBezTo>
                    <a:pt x="10656" y="13319"/>
                    <a:pt x="10719" y="13362"/>
                    <a:pt x="10784" y="13362"/>
                  </a:cubicBezTo>
                  <a:cubicBezTo>
                    <a:pt x="10816" y="13362"/>
                    <a:pt x="10848" y="13351"/>
                    <a:pt x="10876" y="13328"/>
                  </a:cubicBezTo>
                  <a:lnTo>
                    <a:pt x="11147" y="13091"/>
                  </a:lnTo>
                  <a:cubicBezTo>
                    <a:pt x="11343" y="13528"/>
                    <a:pt x="11462" y="14114"/>
                    <a:pt x="11462" y="14122"/>
                  </a:cubicBezTo>
                  <a:cubicBezTo>
                    <a:pt x="11471" y="14161"/>
                    <a:pt x="11497" y="14195"/>
                    <a:pt x="11531" y="14217"/>
                  </a:cubicBezTo>
                  <a:cubicBezTo>
                    <a:pt x="11553" y="14229"/>
                    <a:pt x="11578" y="14235"/>
                    <a:pt x="11603" y="14235"/>
                  </a:cubicBezTo>
                  <a:cubicBezTo>
                    <a:pt x="11619" y="14235"/>
                    <a:pt x="11633" y="14233"/>
                    <a:pt x="11648" y="14229"/>
                  </a:cubicBezTo>
                  <a:cubicBezTo>
                    <a:pt x="11663" y="14225"/>
                    <a:pt x="11786" y="14179"/>
                    <a:pt x="11978" y="14013"/>
                  </a:cubicBezTo>
                  <a:cubicBezTo>
                    <a:pt x="12122" y="14335"/>
                    <a:pt x="12207" y="14874"/>
                    <a:pt x="12231" y="15085"/>
                  </a:cubicBezTo>
                  <a:cubicBezTo>
                    <a:pt x="12239" y="15137"/>
                    <a:pt x="12273" y="15182"/>
                    <a:pt x="12320" y="15202"/>
                  </a:cubicBezTo>
                  <a:cubicBezTo>
                    <a:pt x="12337" y="15209"/>
                    <a:pt x="12355" y="15212"/>
                    <a:pt x="12373" y="15212"/>
                  </a:cubicBezTo>
                  <a:cubicBezTo>
                    <a:pt x="12406" y="15212"/>
                    <a:pt x="12439" y="15200"/>
                    <a:pt x="12465" y="15178"/>
                  </a:cubicBezTo>
                  <a:lnTo>
                    <a:pt x="12633" y="15038"/>
                  </a:lnTo>
                  <a:cubicBezTo>
                    <a:pt x="12833" y="15546"/>
                    <a:pt x="12797" y="16387"/>
                    <a:pt x="12795" y="16397"/>
                  </a:cubicBezTo>
                  <a:cubicBezTo>
                    <a:pt x="12790" y="16489"/>
                    <a:pt x="12865" y="16546"/>
                    <a:pt x="12941" y="16546"/>
                  </a:cubicBezTo>
                  <a:cubicBezTo>
                    <a:pt x="12990" y="16546"/>
                    <a:pt x="13039" y="16522"/>
                    <a:pt x="13066" y="16468"/>
                  </a:cubicBezTo>
                  <a:cubicBezTo>
                    <a:pt x="13120" y="16369"/>
                    <a:pt x="13185" y="16278"/>
                    <a:pt x="13258" y="16195"/>
                  </a:cubicBezTo>
                  <a:cubicBezTo>
                    <a:pt x="13456" y="16664"/>
                    <a:pt x="13529" y="17177"/>
                    <a:pt x="13470" y="17683"/>
                  </a:cubicBezTo>
                  <a:cubicBezTo>
                    <a:pt x="13468" y="17731"/>
                    <a:pt x="13462" y="17766"/>
                    <a:pt x="13462" y="17792"/>
                  </a:cubicBezTo>
                  <a:cubicBezTo>
                    <a:pt x="13462" y="17916"/>
                    <a:pt x="13525" y="17962"/>
                    <a:pt x="13577" y="17980"/>
                  </a:cubicBezTo>
                  <a:cubicBezTo>
                    <a:pt x="13594" y="17985"/>
                    <a:pt x="13611" y="17988"/>
                    <a:pt x="13627" y="17988"/>
                  </a:cubicBezTo>
                  <a:cubicBezTo>
                    <a:pt x="13704" y="17988"/>
                    <a:pt x="13760" y="17926"/>
                    <a:pt x="13836" y="17825"/>
                  </a:cubicBezTo>
                  <a:cubicBezTo>
                    <a:pt x="14073" y="18740"/>
                    <a:pt x="14857" y="20328"/>
                    <a:pt x="15231" y="21058"/>
                  </a:cubicBezTo>
                  <a:lnTo>
                    <a:pt x="15229" y="21058"/>
                  </a:lnTo>
                  <a:cubicBezTo>
                    <a:pt x="14222" y="19948"/>
                    <a:pt x="12585" y="19392"/>
                    <a:pt x="12188" y="19274"/>
                  </a:cubicBezTo>
                  <a:cubicBezTo>
                    <a:pt x="12227" y="19220"/>
                    <a:pt x="12271" y="19171"/>
                    <a:pt x="12318" y="19125"/>
                  </a:cubicBezTo>
                  <a:cubicBezTo>
                    <a:pt x="12411" y="19031"/>
                    <a:pt x="12337" y="18882"/>
                    <a:pt x="12219" y="18882"/>
                  </a:cubicBezTo>
                  <a:cubicBezTo>
                    <a:pt x="12206" y="18882"/>
                    <a:pt x="12192" y="18884"/>
                    <a:pt x="12178" y="18888"/>
                  </a:cubicBezTo>
                  <a:cubicBezTo>
                    <a:pt x="12140" y="18899"/>
                    <a:pt x="12089" y="18904"/>
                    <a:pt x="12030" y="18904"/>
                  </a:cubicBezTo>
                  <a:cubicBezTo>
                    <a:pt x="11762" y="18904"/>
                    <a:pt x="11311" y="18806"/>
                    <a:pt x="10991" y="18716"/>
                  </a:cubicBezTo>
                  <a:cubicBezTo>
                    <a:pt x="11022" y="18668"/>
                    <a:pt x="11070" y="18597"/>
                    <a:pt x="11149" y="18496"/>
                  </a:cubicBezTo>
                  <a:cubicBezTo>
                    <a:pt x="11187" y="18449"/>
                    <a:pt x="11189" y="18381"/>
                    <a:pt x="11157" y="18332"/>
                  </a:cubicBezTo>
                  <a:cubicBezTo>
                    <a:pt x="11131" y="18290"/>
                    <a:pt x="11086" y="18267"/>
                    <a:pt x="11038" y="18267"/>
                  </a:cubicBezTo>
                  <a:cubicBezTo>
                    <a:pt x="11027" y="18267"/>
                    <a:pt x="11016" y="18268"/>
                    <a:pt x="11005" y="18271"/>
                  </a:cubicBezTo>
                  <a:cubicBezTo>
                    <a:pt x="10924" y="18288"/>
                    <a:pt x="10837" y="18295"/>
                    <a:pt x="10749" y="18295"/>
                  </a:cubicBezTo>
                  <a:cubicBezTo>
                    <a:pt x="10440" y="18295"/>
                    <a:pt x="10122" y="18207"/>
                    <a:pt x="10029" y="18180"/>
                  </a:cubicBezTo>
                  <a:cubicBezTo>
                    <a:pt x="9942" y="18089"/>
                    <a:pt x="9893" y="17968"/>
                    <a:pt x="9897" y="17843"/>
                  </a:cubicBezTo>
                  <a:cubicBezTo>
                    <a:pt x="9895" y="17800"/>
                    <a:pt x="9877" y="17760"/>
                    <a:pt x="9843" y="17732"/>
                  </a:cubicBezTo>
                  <a:cubicBezTo>
                    <a:pt x="9818" y="17712"/>
                    <a:pt x="9785" y="17700"/>
                    <a:pt x="9752" y="17700"/>
                  </a:cubicBezTo>
                  <a:cubicBezTo>
                    <a:pt x="9744" y="17700"/>
                    <a:pt x="9735" y="17701"/>
                    <a:pt x="9726" y="17703"/>
                  </a:cubicBezTo>
                  <a:cubicBezTo>
                    <a:pt x="9634" y="17721"/>
                    <a:pt x="9540" y="17731"/>
                    <a:pt x="9447" y="17731"/>
                  </a:cubicBezTo>
                  <a:cubicBezTo>
                    <a:pt x="9124" y="17731"/>
                    <a:pt x="8808" y="17621"/>
                    <a:pt x="8553" y="17414"/>
                  </a:cubicBezTo>
                  <a:cubicBezTo>
                    <a:pt x="8595" y="17353"/>
                    <a:pt x="8682" y="17232"/>
                    <a:pt x="8882" y="17016"/>
                  </a:cubicBezTo>
                  <a:cubicBezTo>
                    <a:pt x="8923" y="16971"/>
                    <a:pt x="8931" y="16905"/>
                    <a:pt x="8903" y="16852"/>
                  </a:cubicBezTo>
                  <a:cubicBezTo>
                    <a:pt x="8878" y="16804"/>
                    <a:pt x="8829" y="16775"/>
                    <a:pt x="8776" y="16775"/>
                  </a:cubicBezTo>
                  <a:cubicBezTo>
                    <a:pt x="8769" y="16775"/>
                    <a:pt x="8761" y="16776"/>
                    <a:pt x="8753" y="16777"/>
                  </a:cubicBezTo>
                  <a:cubicBezTo>
                    <a:pt x="8659" y="16793"/>
                    <a:pt x="8566" y="16800"/>
                    <a:pt x="8475" y="16800"/>
                  </a:cubicBezTo>
                  <a:cubicBezTo>
                    <a:pt x="7968" y="16800"/>
                    <a:pt x="7518" y="16585"/>
                    <a:pt x="7285" y="16450"/>
                  </a:cubicBezTo>
                  <a:cubicBezTo>
                    <a:pt x="7416" y="16322"/>
                    <a:pt x="7514" y="16166"/>
                    <a:pt x="7576" y="15993"/>
                  </a:cubicBezTo>
                  <a:cubicBezTo>
                    <a:pt x="7592" y="15948"/>
                    <a:pt x="7584" y="15894"/>
                    <a:pt x="7554" y="15855"/>
                  </a:cubicBezTo>
                  <a:cubicBezTo>
                    <a:pt x="7528" y="15820"/>
                    <a:pt x="7488" y="15800"/>
                    <a:pt x="7445" y="15800"/>
                  </a:cubicBezTo>
                  <a:cubicBezTo>
                    <a:pt x="7439" y="15800"/>
                    <a:pt x="7433" y="15801"/>
                    <a:pt x="7427" y="15801"/>
                  </a:cubicBezTo>
                  <a:cubicBezTo>
                    <a:pt x="7373" y="15807"/>
                    <a:pt x="7319" y="15810"/>
                    <a:pt x="7266" y="15810"/>
                  </a:cubicBezTo>
                  <a:cubicBezTo>
                    <a:pt x="6723" y="15810"/>
                    <a:pt x="6253" y="15532"/>
                    <a:pt x="6001" y="15342"/>
                  </a:cubicBezTo>
                  <a:cubicBezTo>
                    <a:pt x="6120" y="15313"/>
                    <a:pt x="6286" y="15267"/>
                    <a:pt x="6503" y="15208"/>
                  </a:cubicBezTo>
                  <a:cubicBezTo>
                    <a:pt x="6571" y="15188"/>
                    <a:pt x="6614" y="15123"/>
                    <a:pt x="6608" y="15054"/>
                  </a:cubicBezTo>
                  <a:cubicBezTo>
                    <a:pt x="6600" y="14984"/>
                    <a:pt x="6543" y="14931"/>
                    <a:pt x="6474" y="14927"/>
                  </a:cubicBezTo>
                  <a:cubicBezTo>
                    <a:pt x="5771" y="14887"/>
                    <a:pt x="5140" y="14231"/>
                    <a:pt x="4893" y="13938"/>
                  </a:cubicBezTo>
                  <a:cubicBezTo>
                    <a:pt x="5045" y="13880"/>
                    <a:pt x="5322" y="13803"/>
                    <a:pt x="5756" y="13772"/>
                  </a:cubicBezTo>
                  <a:cubicBezTo>
                    <a:pt x="5833" y="13768"/>
                    <a:pt x="5890" y="13702"/>
                    <a:pt x="5888" y="13625"/>
                  </a:cubicBezTo>
                  <a:cubicBezTo>
                    <a:pt x="5886" y="13550"/>
                    <a:pt x="5823" y="13489"/>
                    <a:pt x="5746" y="13489"/>
                  </a:cubicBezTo>
                  <a:cubicBezTo>
                    <a:pt x="5532" y="13489"/>
                    <a:pt x="4994" y="13083"/>
                    <a:pt x="4604" y="12737"/>
                  </a:cubicBezTo>
                  <a:cubicBezTo>
                    <a:pt x="4693" y="12701"/>
                    <a:pt x="4836" y="12662"/>
                    <a:pt x="5043" y="12644"/>
                  </a:cubicBezTo>
                  <a:cubicBezTo>
                    <a:pt x="5105" y="12636"/>
                    <a:pt x="5154" y="12590"/>
                    <a:pt x="5166" y="12529"/>
                  </a:cubicBezTo>
                  <a:cubicBezTo>
                    <a:pt x="5180" y="12470"/>
                    <a:pt x="5152" y="12406"/>
                    <a:pt x="5099" y="12377"/>
                  </a:cubicBezTo>
                  <a:cubicBezTo>
                    <a:pt x="4816" y="12216"/>
                    <a:pt x="4606" y="12030"/>
                    <a:pt x="4491" y="11844"/>
                  </a:cubicBezTo>
                  <a:cubicBezTo>
                    <a:pt x="4689" y="11801"/>
                    <a:pt x="4784" y="11569"/>
                    <a:pt x="4804" y="11522"/>
                  </a:cubicBezTo>
                  <a:cubicBezTo>
                    <a:pt x="4820" y="11478"/>
                    <a:pt x="4812" y="11427"/>
                    <a:pt x="4784" y="11389"/>
                  </a:cubicBezTo>
                  <a:cubicBezTo>
                    <a:pt x="4737" y="11322"/>
                    <a:pt x="3743" y="9951"/>
                    <a:pt x="2974" y="9189"/>
                  </a:cubicBezTo>
                  <a:close/>
                  <a:moveTo>
                    <a:pt x="28154" y="9189"/>
                  </a:moveTo>
                  <a:lnTo>
                    <a:pt x="28154" y="9189"/>
                  </a:lnTo>
                  <a:cubicBezTo>
                    <a:pt x="27491" y="9872"/>
                    <a:pt x="26759" y="11021"/>
                    <a:pt x="26611" y="11257"/>
                  </a:cubicBezTo>
                  <a:lnTo>
                    <a:pt x="26399" y="11340"/>
                  </a:lnTo>
                  <a:cubicBezTo>
                    <a:pt x="26328" y="11370"/>
                    <a:pt x="26292" y="11449"/>
                    <a:pt x="26320" y="11522"/>
                  </a:cubicBezTo>
                  <a:cubicBezTo>
                    <a:pt x="26336" y="11569"/>
                    <a:pt x="26431" y="11799"/>
                    <a:pt x="26631" y="11844"/>
                  </a:cubicBezTo>
                  <a:cubicBezTo>
                    <a:pt x="26516" y="12030"/>
                    <a:pt x="26304" y="12214"/>
                    <a:pt x="26021" y="12377"/>
                  </a:cubicBezTo>
                  <a:cubicBezTo>
                    <a:pt x="25968" y="12406"/>
                    <a:pt x="25940" y="12468"/>
                    <a:pt x="25954" y="12529"/>
                  </a:cubicBezTo>
                  <a:cubicBezTo>
                    <a:pt x="25968" y="12590"/>
                    <a:pt x="26017" y="12636"/>
                    <a:pt x="26079" y="12642"/>
                  </a:cubicBezTo>
                  <a:cubicBezTo>
                    <a:pt x="26229" y="12654"/>
                    <a:pt x="26377" y="12683"/>
                    <a:pt x="26518" y="12735"/>
                  </a:cubicBezTo>
                  <a:cubicBezTo>
                    <a:pt x="26130" y="13081"/>
                    <a:pt x="25590" y="13489"/>
                    <a:pt x="25374" y="13489"/>
                  </a:cubicBezTo>
                  <a:cubicBezTo>
                    <a:pt x="25374" y="13489"/>
                    <a:pt x="25373" y="13489"/>
                    <a:pt x="25372" y="13489"/>
                  </a:cubicBezTo>
                  <a:cubicBezTo>
                    <a:pt x="25190" y="13489"/>
                    <a:pt x="25181" y="13760"/>
                    <a:pt x="25364" y="13772"/>
                  </a:cubicBezTo>
                  <a:cubicBezTo>
                    <a:pt x="25798" y="13801"/>
                    <a:pt x="26079" y="13880"/>
                    <a:pt x="26229" y="13938"/>
                  </a:cubicBezTo>
                  <a:cubicBezTo>
                    <a:pt x="25982" y="14231"/>
                    <a:pt x="25349" y="14887"/>
                    <a:pt x="24646" y="14927"/>
                  </a:cubicBezTo>
                  <a:cubicBezTo>
                    <a:pt x="24486" y="14937"/>
                    <a:pt x="24462" y="15164"/>
                    <a:pt x="24619" y="15206"/>
                  </a:cubicBezTo>
                  <a:cubicBezTo>
                    <a:pt x="24838" y="15265"/>
                    <a:pt x="25000" y="15311"/>
                    <a:pt x="25123" y="15342"/>
                  </a:cubicBezTo>
                  <a:cubicBezTo>
                    <a:pt x="24869" y="15530"/>
                    <a:pt x="24403" y="15808"/>
                    <a:pt x="23860" y="15808"/>
                  </a:cubicBezTo>
                  <a:cubicBezTo>
                    <a:pt x="23805" y="15808"/>
                    <a:pt x="23750" y="15805"/>
                    <a:pt x="23695" y="15799"/>
                  </a:cubicBezTo>
                  <a:cubicBezTo>
                    <a:pt x="23690" y="15799"/>
                    <a:pt x="23686" y="15799"/>
                    <a:pt x="23682" y="15799"/>
                  </a:cubicBezTo>
                  <a:cubicBezTo>
                    <a:pt x="23637" y="15799"/>
                    <a:pt x="23595" y="15819"/>
                    <a:pt x="23566" y="15855"/>
                  </a:cubicBezTo>
                  <a:cubicBezTo>
                    <a:pt x="23536" y="15894"/>
                    <a:pt x="23528" y="15946"/>
                    <a:pt x="23544" y="15993"/>
                  </a:cubicBezTo>
                  <a:cubicBezTo>
                    <a:pt x="23631" y="16213"/>
                    <a:pt x="23740" y="16359"/>
                    <a:pt x="23837" y="16448"/>
                  </a:cubicBezTo>
                  <a:cubicBezTo>
                    <a:pt x="23604" y="16584"/>
                    <a:pt x="23155" y="16800"/>
                    <a:pt x="22649" y="16800"/>
                  </a:cubicBezTo>
                  <a:cubicBezTo>
                    <a:pt x="22556" y="16800"/>
                    <a:pt x="22462" y="16793"/>
                    <a:pt x="22367" y="16777"/>
                  </a:cubicBezTo>
                  <a:cubicBezTo>
                    <a:pt x="22359" y="16776"/>
                    <a:pt x="22352" y="16775"/>
                    <a:pt x="22344" y="16775"/>
                  </a:cubicBezTo>
                  <a:cubicBezTo>
                    <a:pt x="22293" y="16775"/>
                    <a:pt x="22243" y="16804"/>
                    <a:pt x="22219" y="16850"/>
                  </a:cubicBezTo>
                  <a:cubicBezTo>
                    <a:pt x="22191" y="16903"/>
                    <a:pt x="22197" y="16969"/>
                    <a:pt x="22238" y="17014"/>
                  </a:cubicBezTo>
                  <a:cubicBezTo>
                    <a:pt x="22436" y="17232"/>
                    <a:pt x="22527" y="17353"/>
                    <a:pt x="22567" y="17414"/>
                  </a:cubicBezTo>
                  <a:cubicBezTo>
                    <a:pt x="22313" y="17619"/>
                    <a:pt x="21998" y="17729"/>
                    <a:pt x="21676" y="17729"/>
                  </a:cubicBezTo>
                  <a:cubicBezTo>
                    <a:pt x="21582" y="17729"/>
                    <a:pt x="21488" y="17720"/>
                    <a:pt x="21394" y="17701"/>
                  </a:cubicBezTo>
                  <a:cubicBezTo>
                    <a:pt x="21385" y="17699"/>
                    <a:pt x="21376" y="17699"/>
                    <a:pt x="21368" y="17699"/>
                  </a:cubicBezTo>
                  <a:cubicBezTo>
                    <a:pt x="21291" y="17699"/>
                    <a:pt x="21225" y="17761"/>
                    <a:pt x="21225" y="17841"/>
                  </a:cubicBezTo>
                  <a:cubicBezTo>
                    <a:pt x="21227" y="17968"/>
                    <a:pt x="21178" y="18089"/>
                    <a:pt x="21091" y="18180"/>
                  </a:cubicBezTo>
                  <a:cubicBezTo>
                    <a:pt x="21000" y="18204"/>
                    <a:pt x="20681" y="18294"/>
                    <a:pt x="20370" y="18294"/>
                  </a:cubicBezTo>
                  <a:cubicBezTo>
                    <a:pt x="20282" y="18294"/>
                    <a:pt x="20195" y="18287"/>
                    <a:pt x="20114" y="18269"/>
                  </a:cubicBezTo>
                  <a:cubicBezTo>
                    <a:pt x="20102" y="18266"/>
                    <a:pt x="20091" y="18265"/>
                    <a:pt x="20080" y="18265"/>
                  </a:cubicBezTo>
                  <a:cubicBezTo>
                    <a:pt x="19968" y="18265"/>
                    <a:pt x="19895" y="18398"/>
                    <a:pt x="19971" y="18494"/>
                  </a:cubicBezTo>
                  <a:cubicBezTo>
                    <a:pt x="20050" y="18597"/>
                    <a:pt x="20100" y="18668"/>
                    <a:pt x="20131" y="18716"/>
                  </a:cubicBezTo>
                  <a:cubicBezTo>
                    <a:pt x="19808" y="18805"/>
                    <a:pt x="19359" y="18902"/>
                    <a:pt x="19090" y="18902"/>
                  </a:cubicBezTo>
                  <a:cubicBezTo>
                    <a:pt x="19030" y="18902"/>
                    <a:pt x="18979" y="18897"/>
                    <a:pt x="18940" y="18886"/>
                  </a:cubicBezTo>
                  <a:cubicBezTo>
                    <a:pt x="18928" y="18883"/>
                    <a:pt x="18916" y="18881"/>
                    <a:pt x="18904" y="18881"/>
                  </a:cubicBezTo>
                  <a:cubicBezTo>
                    <a:pt x="18855" y="18881"/>
                    <a:pt x="18807" y="18907"/>
                    <a:pt x="18778" y="18951"/>
                  </a:cubicBezTo>
                  <a:cubicBezTo>
                    <a:pt x="18746" y="19007"/>
                    <a:pt x="18754" y="19078"/>
                    <a:pt x="18800" y="19123"/>
                  </a:cubicBezTo>
                  <a:cubicBezTo>
                    <a:pt x="18847" y="19171"/>
                    <a:pt x="18893" y="19220"/>
                    <a:pt x="18934" y="19272"/>
                  </a:cubicBezTo>
                  <a:cubicBezTo>
                    <a:pt x="18537" y="19392"/>
                    <a:pt x="16900" y="19948"/>
                    <a:pt x="15893" y="21058"/>
                  </a:cubicBezTo>
                  <a:cubicBezTo>
                    <a:pt x="16273" y="20314"/>
                    <a:pt x="17049" y="18736"/>
                    <a:pt x="17284" y="17825"/>
                  </a:cubicBezTo>
                  <a:cubicBezTo>
                    <a:pt x="17359" y="17925"/>
                    <a:pt x="17418" y="17988"/>
                    <a:pt x="17495" y="17988"/>
                  </a:cubicBezTo>
                  <a:cubicBezTo>
                    <a:pt x="17511" y="17988"/>
                    <a:pt x="17528" y="17986"/>
                    <a:pt x="17545" y="17980"/>
                  </a:cubicBezTo>
                  <a:cubicBezTo>
                    <a:pt x="17597" y="17964"/>
                    <a:pt x="17658" y="17918"/>
                    <a:pt x="17658" y="17792"/>
                  </a:cubicBezTo>
                  <a:cubicBezTo>
                    <a:pt x="17658" y="17768"/>
                    <a:pt x="17656" y="17731"/>
                    <a:pt x="17650" y="17683"/>
                  </a:cubicBezTo>
                  <a:cubicBezTo>
                    <a:pt x="17629" y="17434"/>
                    <a:pt x="17579" y="16876"/>
                    <a:pt x="17864" y="16197"/>
                  </a:cubicBezTo>
                  <a:cubicBezTo>
                    <a:pt x="17937" y="16280"/>
                    <a:pt x="18002" y="16371"/>
                    <a:pt x="18058" y="16468"/>
                  </a:cubicBezTo>
                  <a:cubicBezTo>
                    <a:pt x="18085" y="16522"/>
                    <a:pt x="18134" y="16546"/>
                    <a:pt x="18182" y="16546"/>
                  </a:cubicBezTo>
                  <a:cubicBezTo>
                    <a:pt x="18256" y="16546"/>
                    <a:pt x="18330" y="16489"/>
                    <a:pt x="18325" y="16397"/>
                  </a:cubicBezTo>
                  <a:cubicBezTo>
                    <a:pt x="18325" y="16387"/>
                    <a:pt x="18287" y="15548"/>
                    <a:pt x="18489" y="15038"/>
                  </a:cubicBezTo>
                  <a:lnTo>
                    <a:pt x="18657" y="15178"/>
                  </a:lnTo>
                  <a:cubicBezTo>
                    <a:pt x="18684" y="15201"/>
                    <a:pt x="18718" y="15213"/>
                    <a:pt x="18751" y="15213"/>
                  </a:cubicBezTo>
                  <a:cubicBezTo>
                    <a:pt x="18768" y="15213"/>
                    <a:pt x="18784" y="15210"/>
                    <a:pt x="18800" y="15204"/>
                  </a:cubicBezTo>
                  <a:cubicBezTo>
                    <a:pt x="18849" y="15182"/>
                    <a:pt x="18883" y="15139"/>
                    <a:pt x="18891" y="15087"/>
                  </a:cubicBezTo>
                  <a:cubicBezTo>
                    <a:pt x="18915" y="14876"/>
                    <a:pt x="19000" y="14335"/>
                    <a:pt x="19142" y="14013"/>
                  </a:cubicBezTo>
                  <a:cubicBezTo>
                    <a:pt x="19338" y="14179"/>
                    <a:pt x="19459" y="14225"/>
                    <a:pt x="19473" y="14229"/>
                  </a:cubicBezTo>
                  <a:cubicBezTo>
                    <a:pt x="19488" y="14234"/>
                    <a:pt x="19503" y="14236"/>
                    <a:pt x="19519" y="14236"/>
                  </a:cubicBezTo>
                  <a:cubicBezTo>
                    <a:pt x="19584" y="14236"/>
                    <a:pt x="19644" y="14191"/>
                    <a:pt x="19658" y="14122"/>
                  </a:cubicBezTo>
                  <a:cubicBezTo>
                    <a:pt x="19660" y="14116"/>
                    <a:pt x="19779" y="13528"/>
                    <a:pt x="19973" y="13091"/>
                  </a:cubicBezTo>
                  <a:lnTo>
                    <a:pt x="20246" y="13328"/>
                  </a:lnTo>
                  <a:cubicBezTo>
                    <a:pt x="20271" y="13351"/>
                    <a:pt x="20304" y="13363"/>
                    <a:pt x="20337" y="13363"/>
                  </a:cubicBezTo>
                  <a:cubicBezTo>
                    <a:pt x="20353" y="13363"/>
                    <a:pt x="20369" y="13360"/>
                    <a:pt x="20385" y="13354"/>
                  </a:cubicBezTo>
                  <a:cubicBezTo>
                    <a:pt x="20434" y="13338"/>
                    <a:pt x="20470" y="13299"/>
                    <a:pt x="20480" y="13247"/>
                  </a:cubicBezTo>
                  <a:cubicBezTo>
                    <a:pt x="20482" y="13243"/>
                    <a:pt x="20600" y="12670"/>
                    <a:pt x="20992" y="12244"/>
                  </a:cubicBezTo>
                  <a:cubicBezTo>
                    <a:pt x="21099" y="12505"/>
                    <a:pt x="21227" y="12571"/>
                    <a:pt x="21269" y="12584"/>
                  </a:cubicBezTo>
                  <a:cubicBezTo>
                    <a:pt x="21284" y="12590"/>
                    <a:pt x="21300" y="12593"/>
                    <a:pt x="21316" y="12593"/>
                  </a:cubicBezTo>
                  <a:cubicBezTo>
                    <a:pt x="21341" y="12593"/>
                    <a:pt x="21366" y="12586"/>
                    <a:pt x="21388" y="12573"/>
                  </a:cubicBezTo>
                  <a:cubicBezTo>
                    <a:pt x="21425" y="12551"/>
                    <a:pt x="21449" y="12515"/>
                    <a:pt x="21455" y="12474"/>
                  </a:cubicBezTo>
                  <a:cubicBezTo>
                    <a:pt x="21457" y="12470"/>
                    <a:pt x="21542" y="12007"/>
                    <a:pt x="22043" y="11538"/>
                  </a:cubicBezTo>
                  <a:cubicBezTo>
                    <a:pt x="22092" y="11712"/>
                    <a:pt x="22179" y="11874"/>
                    <a:pt x="22341" y="11874"/>
                  </a:cubicBezTo>
                  <a:cubicBezTo>
                    <a:pt x="22397" y="11874"/>
                    <a:pt x="22446" y="11844"/>
                    <a:pt x="22470" y="11795"/>
                  </a:cubicBezTo>
                  <a:cubicBezTo>
                    <a:pt x="22745" y="11247"/>
                    <a:pt x="23056" y="10924"/>
                    <a:pt x="23251" y="10760"/>
                  </a:cubicBezTo>
                  <a:lnTo>
                    <a:pt x="23279" y="11077"/>
                  </a:lnTo>
                  <a:cubicBezTo>
                    <a:pt x="23285" y="11134"/>
                    <a:pt x="23323" y="11182"/>
                    <a:pt x="23376" y="11199"/>
                  </a:cubicBezTo>
                  <a:cubicBezTo>
                    <a:pt x="23391" y="11204"/>
                    <a:pt x="23405" y="11206"/>
                    <a:pt x="23420" y="11206"/>
                  </a:cubicBezTo>
                  <a:cubicBezTo>
                    <a:pt x="23461" y="11206"/>
                    <a:pt x="23501" y="11189"/>
                    <a:pt x="23528" y="11158"/>
                  </a:cubicBezTo>
                  <a:cubicBezTo>
                    <a:pt x="23534" y="11150"/>
                    <a:pt x="24128" y="10481"/>
                    <a:pt x="24741" y="10309"/>
                  </a:cubicBezTo>
                  <a:lnTo>
                    <a:pt x="24769" y="10519"/>
                  </a:lnTo>
                  <a:cubicBezTo>
                    <a:pt x="24777" y="10570"/>
                    <a:pt x="24814" y="10616"/>
                    <a:pt x="24864" y="10632"/>
                  </a:cubicBezTo>
                  <a:cubicBezTo>
                    <a:pt x="24880" y="10638"/>
                    <a:pt x="24897" y="10641"/>
                    <a:pt x="24913" y="10641"/>
                  </a:cubicBezTo>
                  <a:cubicBezTo>
                    <a:pt x="24948" y="10641"/>
                    <a:pt x="24981" y="10628"/>
                    <a:pt x="25006" y="10604"/>
                  </a:cubicBezTo>
                  <a:cubicBezTo>
                    <a:pt x="25258" y="10369"/>
                    <a:pt x="25715" y="9987"/>
                    <a:pt x="25938" y="9882"/>
                  </a:cubicBezTo>
                  <a:cubicBezTo>
                    <a:pt x="25952" y="9894"/>
                    <a:pt x="25962" y="9913"/>
                    <a:pt x="25954" y="9951"/>
                  </a:cubicBezTo>
                  <a:cubicBezTo>
                    <a:pt x="25929" y="10047"/>
                    <a:pt x="26007" y="10127"/>
                    <a:pt x="26092" y="10127"/>
                  </a:cubicBezTo>
                  <a:cubicBezTo>
                    <a:pt x="26121" y="10127"/>
                    <a:pt x="26151" y="10118"/>
                    <a:pt x="26178" y="10097"/>
                  </a:cubicBezTo>
                  <a:cubicBezTo>
                    <a:pt x="26189" y="10092"/>
                    <a:pt x="27159" y="9361"/>
                    <a:pt x="28154" y="9189"/>
                  </a:cubicBezTo>
                  <a:close/>
                  <a:moveTo>
                    <a:pt x="15577" y="668"/>
                  </a:moveTo>
                  <a:cubicBezTo>
                    <a:pt x="15885" y="1256"/>
                    <a:pt x="15929" y="1806"/>
                    <a:pt x="15965" y="2302"/>
                  </a:cubicBezTo>
                  <a:cubicBezTo>
                    <a:pt x="15980" y="2534"/>
                    <a:pt x="15996" y="2755"/>
                    <a:pt x="16040" y="2965"/>
                  </a:cubicBezTo>
                  <a:cubicBezTo>
                    <a:pt x="16050" y="3018"/>
                    <a:pt x="16083" y="3068"/>
                    <a:pt x="16131" y="3098"/>
                  </a:cubicBezTo>
                  <a:cubicBezTo>
                    <a:pt x="16163" y="3117"/>
                    <a:pt x="16197" y="3124"/>
                    <a:pt x="16233" y="3124"/>
                  </a:cubicBezTo>
                  <a:cubicBezTo>
                    <a:pt x="16298" y="3124"/>
                    <a:pt x="16372" y="3100"/>
                    <a:pt x="16455" y="3072"/>
                  </a:cubicBezTo>
                  <a:cubicBezTo>
                    <a:pt x="16586" y="3026"/>
                    <a:pt x="16722" y="2995"/>
                    <a:pt x="16859" y="2981"/>
                  </a:cubicBezTo>
                  <a:lnTo>
                    <a:pt x="16859" y="2981"/>
                  </a:lnTo>
                  <a:cubicBezTo>
                    <a:pt x="17094" y="3424"/>
                    <a:pt x="17007" y="4615"/>
                    <a:pt x="16764" y="4841"/>
                  </a:cubicBezTo>
                  <a:cubicBezTo>
                    <a:pt x="16707" y="4892"/>
                    <a:pt x="16703" y="4979"/>
                    <a:pt x="16752" y="5038"/>
                  </a:cubicBezTo>
                  <a:cubicBezTo>
                    <a:pt x="16781" y="5071"/>
                    <a:pt x="16821" y="5087"/>
                    <a:pt x="16861" y="5087"/>
                  </a:cubicBezTo>
                  <a:cubicBezTo>
                    <a:pt x="16892" y="5087"/>
                    <a:pt x="16924" y="5077"/>
                    <a:pt x="16950" y="5056"/>
                  </a:cubicBezTo>
                  <a:cubicBezTo>
                    <a:pt x="17193" y="4862"/>
                    <a:pt x="17391" y="4785"/>
                    <a:pt x="17510" y="4756"/>
                  </a:cubicBezTo>
                  <a:lnTo>
                    <a:pt x="17510" y="4756"/>
                  </a:lnTo>
                  <a:cubicBezTo>
                    <a:pt x="17530" y="5114"/>
                    <a:pt x="17528" y="6051"/>
                    <a:pt x="17071" y="6582"/>
                  </a:cubicBezTo>
                  <a:cubicBezTo>
                    <a:pt x="17027" y="6633"/>
                    <a:pt x="17025" y="6708"/>
                    <a:pt x="17067" y="6762"/>
                  </a:cubicBezTo>
                  <a:cubicBezTo>
                    <a:pt x="17095" y="6797"/>
                    <a:pt x="17138" y="6816"/>
                    <a:pt x="17182" y="6816"/>
                  </a:cubicBezTo>
                  <a:cubicBezTo>
                    <a:pt x="17203" y="6816"/>
                    <a:pt x="17223" y="6812"/>
                    <a:pt x="17243" y="6803"/>
                  </a:cubicBezTo>
                  <a:cubicBezTo>
                    <a:pt x="17646" y="6601"/>
                    <a:pt x="17935" y="6546"/>
                    <a:pt x="18086" y="6532"/>
                  </a:cubicBezTo>
                  <a:lnTo>
                    <a:pt x="18086" y="6532"/>
                  </a:lnTo>
                  <a:cubicBezTo>
                    <a:pt x="18107" y="6875"/>
                    <a:pt x="18113" y="7840"/>
                    <a:pt x="17567" y="8408"/>
                  </a:cubicBezTo>
                  <a:cubicBezTo>
                    <a:pt x="17472" y="8506"/>
                    <a:pt x="17552" y="8650"/>
                    <a:pt x="17666" y="8650"/>
                  </a:cubicBezTo>
                  <a:cubicBezTo>
                    <a:pt x="17688" y="8650"/>
                    <a:pt x="17710" y="8645"/>
                    <a:pt x="17733" y="8633"/>
                  </a:cubicBezTo>
                  <a:cubicBezTo>
                    <a:pt x="17987" y="8507"/>
                    <a:pt x="18169" y="8412"/>
                    <a:pt x="18293" y="8347"/>
                  </a:cubicBezTo>
                  <a:lnTo>
                    <a:pt x="18293" y="8347"/>
                  </a:lnTo>
                  <a:cubicBezTo>
                    <a:pt x="18256" y="8703"/>
                    <a:pt x="18105" y="9377"/>
                    <a:pt x="17547" y="9791"/>
                  </a:cubicBezTo>
                  <a:cubicBezTo>
                    <a:pt x="17504" y="9820"/>
                    <a:pt x="17482" y="9870"/>
                    <a:pt x="17490" y="9921"/>
                  </a:cubicBezTo>
                  <a:cubicBezTo>
                    <a:pt x="17496" y="9973"/>
                    <a:pt x="17528" y="10016"/>
                    <a:pt x="17573" y="10036"/>
                  </a:cubicBezTo>
                  <a:cubicBezTo>
                    <a:pt x="17830" y="10151"/>
                    <a:pt x="18042" y="10177"/>
                    <a:pt x="18191" y="10177"/>
                  </a:cubicBezTo>
                  <a:cubicBezTo>
                    <a:pt x="18197" y="10177"/>
                    <a:pt x="18203" y="10177"/>
                    <a:pt x="18208" y="10177"/>
                  </a:cubicBezTo>
                  <a:lnTo>
                    <a:pt x="18208" y="10177"/>
                  </a:lnTo>
                  <a:cubicBezTo>
                    <a:pt x="18131" y="10495"/>
                    <a:pt x="17906" y="11148"/>
                    <a:pt x="17320" y="11528"/>
                  </a:cubicBezTo>
                  <a:cubicBezTo>
                    <a:pt x="17203" y="11601"/>
                    <a:pt x="17249" y="11781"/>
                    <a:pt x="17385" y="11791"/>
                  </a:cubicBezTo>
                  <a:cubicBezTo>
                    <a:pt x="17747" y="11817"/>
                    <a:pt x="17923" y="11844"/>
                    <a:pt x="18004" y="11866"/>
                  </a:cubicBezTo>
                  <a:cubicBezTo>
                    <a:pt x="17969" y="12062"/>
                    <a:pt x="17807" y="12715"/>
                    <a:pt x="17209" y="13085"/>
                  </a:cubicBezTo>
                  <a:cubicBezTo>
                    <a:pt x="17156" y="13117"/>
                    <a:pt x="17130" y="13180"/>
                    <a:pt x="17144" y="13239"/>
                  </a:cubicBezTo>
                  <a:cubicBezTo>
                    <a:pt x="17158" y="13299"/>
                    <a:pt x="17209" y="13344"/>
                    <a:pt x="17270" y="13348"/>
                  </a:cubicBezTo>
                  <a:cubicBezTo>
                    <a:pt x="17437" y="13366"/>
                    <a:pt x="17597" y="13411"/>
                    <a:pt x="17747" y="13485"/>
                  </a:cubicBezTo>
                  <a:cubicBezTo>
                    <a:pt x="17591" y="13805"/>
                    <a:pt x="17261" y="14385"/>
                    <a:pt x="16966" y="14553"/>
                  </a:cubicBezTo>
                  <a:cubicBezTo>
                    <a:pt x="16914" y="14583"/>
                    <a:pt x="16887" y="14642"/>
                    <a:pt x="16897" y="14701"/>
                  </a:cubicBezTo>
                  <a:cubicBezTo>
                    <a:pt x="16908" y="14761"/>
                    <a:pt x="16956" y="14806"/>
                    <a:pt x="17017" y="14816"/>
                  </a:cubicBezTo>
                  <a:cubicBezTo>
                    <a:pt x="17290" y="14856"/>
                    <a:pt x="17425" y="14901"/>
                    <a:pt x="17492" y="14929"/>
                  </a:cubicBezTo>
                  <a:cubicBezTo>
                    <a:pt x="17203" y="15384"/>
                    <a:pt x="16728" y="16055"/>
                    <a:pt x="16503" y="16166"/>
                  </a:cubicBezTo>
                  <a:cubicBezTo>
                    <a:pt x="16362" y="16235"/>
                    <a:pt x="16419" y="16437"/>
                    <a:pt x="16562" y="16437"/>
                  </a:cubicBezTo>
                  <a:cubicBezTo>
                    <a:pt x="16570" y="16437"/>
                    <a:pt x="16579" y="16436"/>
                    <a:pt x="16588" y="16435"/>
                  </a:cubicBezTo>
                  <a:cubicBezTo>
                    <a:pt x="16661" y="16423"/>
                    <a:pt x="16720" y="16418"/>
                    <a:pt x="16768" y="16418"/>
                  </a:cubicBezTo>
                  <a:cubicBezTo>
                    <a:pt x="16890" y="16418"/>
                    <a:pt x="16937" y="16448"/>
                    <a:pt x="16940" y="16460"/>
                  </a:cubicBezTo>
                  <a:cubicBezTo>
                    <a:pt x="16651" y="16963"/>
                    <a:pt x="16380" y="17440"/>
                    <a:pt x="16066" y="18559"/>
                  </a:cubicBezTo>
                  <a:cubicBezTo>
                    <a:pt x="15862" y="19288"/>
                    <a:pt x="15701" y="20117"/>
                    <a:pt x="15597" y="21027"/>
                  </a:cubicBezTo>
                  <a:cubicBezTo>
                    <a:pt x="15589" y="21096"/>
                    <a:pt x="15630" y="21159"/>
                    <a:pt x="15696" y="21179"/>
                  </a:cubicBezTo>
                  <a:cubicBezTo>
                    <a:pt x="15710" y="21183"/>
                    <a:pt x="15724" y="21185"/>
                    <a:pt x="15738" y="21185"/>
                  </a:cubicBezTo>
                  <a:cubicBezTo>
                    <a:pt x="15755" y="21185"/>
                    <a:pt x="15771" y="21182"/>
                    <a:pt x="15787" y="21177"/>
                  </a:cubicBezTo>
                  <a:lnTo>
                    <a:pt x="15787" y="21177"/>
                  </a:lnTo>
                  <a:cubicBezTo>
                    <a:pt x="15755" y="21217"/>
                    <a:pt x="15721" y="21260"/>
                    <a:pt x="15688" y="21304"/>
                  </a:cubicBezTo>
                  <a:cubicBezTo>
                    <a:pt x="15654" y="21347"/>
                    <a:pt x="15650" y="21407"/>
                    <a:pt x="15676" y="21454"/>
                  </a:cubicBezTo>
                  <a:cubicBezTo>
                    <a:pt x="15680" y="21466"/>
                    <a:pt x="15688" y="21476"/>
                    <a:pt x="15694" y="21486"/>
                  </a:cubicBezTo>
                  <a:cubicBezTo>
                    <a:pt x="15682" y="21502"/>
                    <a:pt x="15672" y="21519"/>
                    <a:pt x="15666" y="21537"/>
                  </a:cubicBezTo>
                  <a:cubicBezTo>
                    <a:pt x="15656" y="21569"/>
                    <a:pt x="15656" y="21602"/>
                    <a:pt x="15668" y="21632"/>
                  </a:cubicBezTo>
                  <a:cubicBezTo>
                    <a:pt x="15656" y="21632"/>
                    <a:pt x="15642" y="21634"/>
                    <a:pt x="15630" y="21636"/>
                  </a:cubicBezTo>
                  <a:cubicBezTo>
                    <a:pt x="15628" y="21614"/>
                    <a:pt x="15624" y="21593"/>
                    <a:pt x="15618" y="21571"/>
                  </a:cubicBezTo>
                  <a:cubicBezTo>
                    <a:pt x="15593" y="21529"/>
                    <a:pt x="15547" y="21503"/>
                    <a:pt x="15500" y="21502"/>
                  </a:cubicBezTo>
                  <a:lnTo>
                    <a:pt x="15492" y="21502"/>
                  </a:lnTo>
                  <a:cubicBezTo>
                    <a:pt x="15484" y="21482"/>
                    <a:pt x="15468" y="21466"/>
                    <a:pt x="15450" y="21454"/>
                  </a:cubicBezTo>
                  <a:cubicBezTo>
                    <a:pt x="15468" y="21416"/>
                    <a:pt x="15468" y="21371"/>
                    <a:pt x="15450" y="21331"/>
                  </a:cubicBezTo>
                  <a:cubicBezTo>
                    <a:pt x="15468" y="21331"/>
                    <a:pt x="15486" y="21327"/>
                    <a:pt x="15502" y="21321"/>
                  </a:cubicBezTo>
                  <a:cubicBezTo>
                    <a:pt x="15569" y="21298"/>
                    <a:pt x="15609" y="21228"/>
                    <a:pt x="15595" y="21159"/>
                  </a:cubicBezTo>
                  <a:cubicBezTo>
                    <a:pt x="15387" y="20152"/>
                    <a:pt x="15120" y="19157"/>
                    <a:pt x="14795" y="18180"/>
                  </a:cubicBezTo>
                  <a:cubicBezTo>
                    <a:pt x="14641" y="17723"/>
                    <a:pt x="14457" y="17303"/>
                    <a:pt x="14309" y="16965"/>
                  </a:cubicBezTo>
                  <a:cubicBezTo>
                    <a:pt x="14235" y="16801"/>
                    <a:pt x="14156" y="16621"/>
                    <a:pt x="14109" y="16502"/>
                  </a:cubicBezTo>
                  <a:lnTo>
                    <a:pt x="14109" y="16502"/>
                  </a:lnTo>
                  <a:cubicBezTo>
                    <a:pt x="14140" y="16506"/>
                    <a:pt x="14170" y="16512"/>
                    <a:pt x="14202" y="16518"/>
                  </a:cubicBezTo>
                  <a:cubicBezTo>
                    <a:pt x="14300" y="16535"/>
                    <a:pt x="14377" y="16549"/>
                    <a:pt x="14436" y="16549"/>
                  </a:cubicBezTo>
                  <a:cubicBezTo>
                    <a:pt x="14513" y="16549"/>
                    <a:pt x="14562" y="16527"/>
                    <a:pt x="14596" y="16462"/>
                  </a:cubicBezTo>
                  <a:cubicBezTo>
                    <a:pt x="14619" y="16411"/>
                    <a:pt x="14629" y="16332"/>
                    <a:pt x="14532" y="16241"/>
                  </a:cubicBezTo>
                  <a:cubicBezTo>
                    <a:pt x="14512" y="16225"/>
                    <a:pt x="14479" y="16197"/>
                    <a:pt x="14437" y="16162"/>
                  </a:cubicBezTo>
                  <a:cubicBezTo>
                    <a:pt x="14206" y="15982"/>
                    <a:pt x="13693" y="15578"/>
                    <a:pt x="13347" y="14832"/>
                  </a:cubicBezTo>
                  <a:lnTo>
                    <a:pt x="13347" y="14832"/>
                  </a:lnTo>
                  <a:cubicBezTo>
                    <a:pt x="13600" y="14858"/>
                    <a:pt x="13751" y="14905"/>
                    <a:pt x="13753" y="14907"/>
                  </a:cubicBezTo>
                  <a:cubicBezTo>
                    <a:pt x="13768" y="14912"/>
                    <a:pt x="13783" y="14915"/>
                    <a:pt x="13798" y="14915"/>
                  </a:cubicBezTo>
                  <a:cubicBezTo>
                    <a:pt x="13848" y="14915"/>
                    <a:pt x="13895" y="14888"/>
                    <a:pt x="13921" y="14842"/>
                  </a:cubicBezTo>
                  <a:cubicBezTo>
                    <a:pt x="13953" y="14783"/>
                    <a:pt x="13941" y="14707"/>
                    <a:pt x="13889" y="14664"/>
                  </a:cubicBezTo>
                  <a:cubicBezTo>
                    <a:pt x="13881" y="14656"/>
                    <a:pt x="13141" y="14019"/>
                    <a:pt x="12868" y="13471"/>
                  </a:cubicBezTo>
                  <a:lnTo>
                    <a:pt x="13127" y="13457"/>
                  </a:lnTo>
                  <a:cubicBezTo>
                    <a:pt x="13183" y="13453"/>
                    <a:pt x="13230" y="13419"/>
                    <a:pt x="13252" y="13368"/>
                  </a:cubicBezTo>
                  <a:cubicBezTo>
                    <a:pt x="13272" y="13318"/>
                    <a:pt x="13262" y="13261"/>
                    <a:pt x="13226" y="13220"/>
                  </a:cubicBezTo>
                  <a:cubicBezTo>
                    <a:pt x="13068" y="13038"/>
                    <a:pt x="12680" y="12551"/>
                    <a:pt x="12524" y="12189"/>
                  </a:cubicBezTo>
                  <a:cubicBezTo>
                    <a:pt x="12817" y="12181"/>
                    <a:pt x="12949" y="12125"/>
                    <a:pt x="12965" y="12118"/>
                  </a:cubicBezTo>
                  <a:cubicBezTo>
                    <a:pt x="13005" y="12102"/>
                    <a:pt x="13034" y="12066"/>
                    <a:pt x="13046" y="12027"/>
                  </a:cubicBezTo>
                  <a:cubicBezTo>
                    <a:pt x="13056" y="11985"/>
                    <a:pt x="13050" y="11939"/>
                    <a:pt x="13025" y="11904"/>
                  </a:cubicBezTo>
                  <a:cubicBezTo>
                    <a:pt x="13019" y="11898"/>
                    <a:pt x="12619" y="11346"/>
                    <a:pt x="12405" y="10859"/>
                  </a:cubicBezTo>
                  <a:lnTo>
                    <a:pt x="12827" y="10845"/>
                  </a:lnTo>
                  <a:cubicBezTo>
                    <a:pt x="12880" y="10845"/>
                    <a:pt x="12930" y="10814"/>
                    <a:pt x="12953" y="10766"/>
                  </a:cubicBezTo>
                  <a:cubicBezTo>
                    <a:pt x="12975" y="10719"/>
                    <a:pt x="12969" y="10661"/>
                    <a:pt x="12940" y="10620"/>
                  </a:cubicBezTo>
                  <a:cubicBezTo>
                    <a:pt x="12934" y="10612"/>
                    <a:pt x="12542" y="10068"/>
                    <a:pt x="12500" y="9447"/>
                  </a:cubicBezTo>
                  <a:lnTo>
                    <a:pt x="12500" y="9447"/>
                  </a:lnTo>
                  <a:cubicBezTo>
                    <a:pt x="12669" y="9519"/>
                    <a:pt x="12791" y="9539"/>
                    <a:pt x="12875" y="9539"/>
                  </a:cubicBezTo>
                  <a:cubicBezTo>
                    <a:pt x="12943" y="9539"/>
                    <a:pt x="12985" y="9526"/>
                    <a:pt x="13005" y="9518"/>
                  </a:cubicBezTo>
                  <a:cubicBezTo>
                    <a:pt x="13044" y="9500"/>
                    <a:pt x="13074" y="9464"/>
                    <a:pt x="13086" y="9423"/>
                  </a:cubicBezTo>
                  <a:cubicBezTo>
                    <a:pt x="13096" y="9379"/>
                    <a:pt x="13086" y="9334"/>
                    <a:pt x="13060" y="9298"/>
                  </a:cubicBezTo>
                  <a:cubicBezTo>
                    <a:pt x="13056" y="9294"/>
                    <a:pt x="12732" y="8865"/>
                    <a:pt x="12736" y="8119"/>
                  </a:cubicBezTo>
                  <a:lnTo>
                    <a:pt x="12736" y="8119"/>
                  </a:lnTo>
                  <a:cubicBezTo>
                    <a:pt x="12850" y="8184"/>
                    <a:pt x="12976" y="8237"/>
                    <a:pt x="13086" y="8237"/>
                  </a:cubicBezTo>
                  <a:cubicBezTo>
                    <a:pt x="13148" y="8237"/>
                    <a:pt x="13205" y="8220"/>
                    <a:pt x="13252" y="8178"/>
                  </a:cubicBezTo>
                  <a:cubicBezTo>
                    <a:pt x="13296" y="8137"/>
                    <a:pt x="13309" y="8075"/>
                    <a:pt x="13288" y="8020"/>
                  </a:cubicBezTo>
                  <a:cubicBezTo>
                    <a:pt x="12997" y="7266"/>
                    <a:pt x="13011" y="6522"/>
                    <a:pt x="13038" y="6190"/>
                  </a:cubicBezTo>
                  <a:lnTo>
                    <a:pt x="13038" y="6190"/>
                  </a:lnTo>
                  <a:lnTo>
                    <a:pt x="13430" y="6356"/>
                  </a:lnTo>
                  <a:cubicBezTo>
                    <a:pt x="13449" y="6363"/>
                    <a:pt x="13468" y="6367"/>
                    <a:pt x="13486" y="6367"/>
                  </a:cubicBezTo>
                  <a:cubicBezTo>
                    <a:pt x="13520" y="6367"/>
                    <a:pt x="13553" y="6355"/>
                    <a:pt x="13579" y="6332"/>
                  </a:cubicBezTo>
                  <a:cubicBezTo>
                    <a:pt x="13620" y="6297"/>
                    <a:pt x="13638" y="6241"/>
                    <a:pt x="13624" y="6190"/>
                  </a:cubicBezTo>
                  <a:cubicBezTo>
                    <a:pt x="13531" y="5804"/>
                    <a:pt x="13373" y="4767"/>
                    <a:pt x="13628" y="4251"/>
                  </a:cubicBezTo>
                  <a:cubicBezTo>
                    <a:pt x="13879" y="4447"/>
                    <a:pt x="14022" y="4613"/>
                    <a:pt x="14022" y="4615"/>
                  </a:cubicBezTo>
                  <a:cubicBezTo>
                    <a:pt x="14050" y="4646"/>
                    <a:pt x="14090" y="4664"/>
                    <a:pt x="14132" y="4664"/>
                  </a:cubicBezTo>
                  <a:cubicBezTo>
                    <a:pt x="14150" y="4664"/>
                    <a:pt x="14169" y="4660"/>
                    <a:pt x="14188" y="4653"/>
                  </a:cubicBezTo>
                  <a:cubicBezTo>
                    <a:pt x="14245" y="4627"/>
                    <a:pt x="14279" y="4566"/>
                    <a:pt x="14273" y="4504"/>
                  </a:cubicBezTo>
                  <a:cubicBezTo>
                    <a:pt x="14218" y="4099"/>
                    <a:pt x="14144" y="3016"/>
                    <a:pt x="14382" y="2506"/>
                  </a:cubicBezTo>
                  <a:cubicBezTo>
                    <a:pt x="14582" y="2635"/>
                    <a:pt x="14770" y="2852"/>
                    <a:pt x="14770" y="2854"/>
                  </a:cubicBezTo>
                  <a:cubicBezTo>
                    <a:pt x="14797" y="2888"/>
                    <a:pt x="14838" y="2906"/>
                    <a:pt x="14880" y="2906"/>
                  </a:cubicBezTo>
                  <a:cubicBezTo>
                    <a:pt x="14898" y="2906"/>
                    <a:pt x="14916" y="2903"/>
                    <a:pt x="14934" y="2896"/>
                  </a:cubicBezTo>
                  <a:cubicBezTo>
                    <a:pt x="14989" y="2870"/>
                    <a:pt x="15025" y="2813"/>
                    <a:pt x="15021" y="2749"/>
                  </a:cubicBezTo>
                  <a:cubicBezTo>
                    <a:pt x="15007" y="2474"/>
                    <a:pt x="15045" y="2199"/>
                    <a:pt x="15136" y="1938"/>
                  </a:cubicBezTo>
                  <a:cubicBezTo>
                    <a:pt x="15177" y="1814"/>
                    <a:pt x="15231" y="1689"/>
                    <a:pt x="15284" y="1560"/>
                  </a:cubicBezTo>
                  <a:cubicBezTo>
                    <a:pt x="15403" y="1277"/>
                    <a:pt x="15529" y="973"/>
                    <a:pt x="15577" y="668"/>
                  </a:cubicBezTo>
                  <a:close/>
                  <a:moveTo>
                    <a:pt x="4830" y="17703"/>
                  </a:moveTo>
                  <a:cubicBezTo>
                    <a:pt x="5170" y="17738"/>
                    <a:pt x="5916" y="17865"/>
                    <a:pt x="6274" y="18326"/>
                  </a:cubicBezTo>
                  <a:cubicBezTo>
                    <a:pt x="6302" y="18362"/>
                    <a:pt x="6344" y="18381"/>
                    <a:pt x="6388" y="18381"/>
                  </a:cubicBezTo>
                  <a:cubicBezTo>
                    <a:pt x="6412" y="18381"/>
                    <a:pt x="6436" y="18375"/>
                    <a:pt x="6458" y="18364"/>
                  </a:cubicBezTo>
                  <a:cubicBezTo>
                    <a:pt x="6517" y="18330"/>
                    <a:pt x="6545" y="18257"/>
                    <a:pt x="6521" y="18191"/>
                  </a:cubicBezTo>
                  <a:cubicBezTo>
                    <a:pt x="6464" y="18027"/>
                    <a:pt x="6416" y="17901"/>
                    <a:pt x="6381" y="17804"/>
                  </a:cubicBezTo>
                  <a:lnTo>
                    <a:pt x="6381" y="17804"/>
                  </a:lnTo>
                  <a:cubicBezTo>
                    <a:pt x="6668" y="17903"/>
                    <a:pt x="7123" y="18124"/>
                    <a:pt x="7366" y="18569"/>
                  </a:cubicBezTo>
                  <a:cubicBezTo>
                    <a:pt x="7392" y="18611"/>
                    <a:pt x="7437" y="18639"/>
                    <a:pt x="7485" y="18641"/>
                  </a:cubicBezTo>
                  <a:cubicBezTo>
                    <a:pt x="7487" y="18641"/>
                    <a:pt x="7489" y="18641"/>
                    <a:pt x="7491" y="18641"/>
                  </a:cubicBezTo>
                  <a:cubicBezTo>
                    <a:pt x="7538" y="18641"/>
                    <a:pt x="7583" y="18619"/>
                    <a:pt x="7609" y="18581"/>
                  </a:cubicBezTo>
                  <a:cubicBezTo>
                    <a:pt x="7698" y="18455"/>
                    <a:pt x="7760" y="18312"/>
                    <a:pt x="7789" y="18162"/>
                  </a:cubicBezTo>
                  <a:cubicBezTo>
                    <a:pt x="8041" y="18282"/>
                    <a:pt x="8496" y="18556"/>
                    <a:pt x="8719" y="19024"/>
                  </a:cubicBezTo>
                  <a:cubicBezTo>
                    <a:pt x="8745" y="19080"/>
                    <a:pt x="8797" y="19106"/>
                    <a:pt x="8848" y="19106"/>
                  </a:cubicBezTo>
                  <a:cubicBezTo>
                    <a:pt x="8910" y="19106"/>
                    <a:pt x="8971" y="19067"/>
                    <a:pt x="8986" y="18995"/>
                  </a:cubicBezTo>
                  <a:cubicBezTo>
                    <a:pt x="9014" y="18854"/>
                    <a:pt x="9052" y="18716"/>
                    <a:pt x="9099" y="18581"/>
                  </a:cubicBezTo>
                  <a:cubicBezTo>
                    <a:pt x="9438" y="18684"/>
                    <a:pt x="9715" y="18931"/>
                    <a:pt x="9859" y="19256"/>
                  </a:cubicBezTo>
                  <a:cubicBezTo>
                    <a:pt x="9875" y="19294"/>
                    <a:pt x="9908" y="19323"/>
                    <a:pt x="9948" y="19333"/>
                  </a:cubicBezTo>
                  <a:cubicBezTo>
                    <a:pt x="9962" y="19337"/>
                    <a:pt x="9976" y="19339"/>
                    <a:pt x="9990" y="19339"/>
                  </a:cubicBezTo>
                  <a:cubicBezTo>
                    <a:pt x="10019" y="19339"/>
                    <a:pt x="10047" y="19331"/>
                    <a:pt x="10071" y="19315"/>
                  </a:cubicBezTo>
                  <a:cubicBezTo>
                    <a:pt x="10135" y="19267"/>
                    <a:pt x="10213" y="19240"/>
                    <a:pt x="10292" y="19240"/>
                  </a:cubicBezTo>
                  <a:cubicBezTo>
                    <a:pt x="10313" y="19240"/>
                    <a:pt x="10335" y="19242"/>
                    <a:pt x="10356" y="19246"/>
                  </a:cubicBezTo>
                  <a:cubicBezTo>
                    <a:pt x="10443" y="19315"/>
                    <a:pt x="10773" y="19590"/>
                    <a:pt x="10894" y="19883"/>
                  </a:cubicBezTo>
                  <a:cubicBezTo>
                    <a:pt x="10918" y="19942"/>
                    <a:pt x="10972" y="19971"/>
                    <a:pt x="11026" y="19971"/>
                  </a:cubicBezTo>
                  <a:cubicBezTo>
                    <a:pt x="11084" y="19971"/>
                    <a:pt x="11142" y="19937"/>
                    <a:pt x="11163" y="19871"/>
                  </a:cubicBezTo>
                  <a:cubicBezTo>
                    <a:pt x="11189" y="19782"/>
                    <a:pt x="11212" y="19717"/>
                    <a:pt x="11230" y="19673"/>
                  </a:cubicBezTo>
                  <a:cubicBezTo>
                    <a:pt x="11497" y="19895"/>
                    <a:pt x="11857" y="20235"/>
                    <a:pt x="11917" y="20407"/>
                  </a:cubicBezTo>
                  <a:cubicBezTo>
                    <a:pt x="11939" y="20471"/>
                    <a:pt x="11994" y="20502"/>
                    <a:pt x="12049" y="20502"/>
                  </a:cubicBezTo>
                  <a:cubicBezTo>
                    <a:pt x="12113" y="20502"/>
                    <a:pt x="12176" y="20462"/>
                    <a:pt x="12190" y="20386"/>
                  </a:cubicBezTo>
                  <a:cubicBezTo>
                    <a:pt x="12202" y="20326"/>
                    <a:pt x="12211" y="20281"/>
                    <a:pt x="12219" y="20247"/>
                  </a:cubicBezTo>
                  <a:cubicBezTo>
                    <a:pt x="12528" y="20487"/>
                    <a:pt x="13640" y="21288"/>
                    <a:pt x="14849" y="21490"/>
                  </a:cubicBezTo>
                  <a:cubicBezTo>
                    <a:pt x="14156" y="21587"/>
                    <a:pt x="12776" y="21806"/>
                    <a:pt x="12030" y="22071"/>
                  </a:cubicBezTo>
                  <a:lnTo>
                    <a:pt x="12030" y="22071"/>
                  </a:lnTo>
                  <a:cubicBezTo>
                    <a:pt x="12063" y="21963"/>
                    <a:pt x="12068" y="21887"/>
                    <a:pt x="11994" y="21826"/>
                  </a:cubicBezTo>
                  <a:cubicBezTo>
                    <a:pt x="11976" y="21812"/>
                    <a:pt x="11945" y="21796"/>
                    <a:pt x="11905" y="21796"/>
                  </a:cubicBezTo>
                  <a:cubicBezTo>
                    <a:pt x="11871" y="21796"/>
                    <a:pt x="11829" y="21807"/>
                    <a:pt x="11782" y="21842"/>
                  </a:cubicBezTo>
                  <a:cubicBezTo>
                    <a:pt x="11756" y="21860"/>
                    <a:pt x="11731" y="21879"/>
                    <a:pt x="11707" y="21901"/>
                  </a:cubicBezTo>
                  <a:cubicBezTo>
                    <a:pt x="11543" y="22036"/>
                    <a:pt x="11185" y="22336"/>
                    <a:pt x="10583" y="22475"/>
                  </a:cubicBezTo>
                  <a:cubicBezTo>
                    <a:pt x="10607" y="22394"/>
                    <a:pt x="10637" y="22315"/>
                    <a:pt x="10672" y="22238"/>
                  </a:cubicBezTo>
                  <a:cubicBezTo>
                    <a:pt x="10706" y="22178"/>
                    <a:pt x="10690" y="22105"/>
                    <a:pt x="10639" y="22061"/>
                  </a:cubicBezTo>
                  <a:cubicBezTo>
                    <a:pt x="10612" y="22039"/>
                    <a:pt x="10580" y="22028"/>
                    <a:pt x="10548" y="22028"/>
                  </a:cubicBezTo>
                  <a:cubicBezTo>
                    <a:pt x="10517" y="22028"/>
                    <a:pt x="10487" y="22038"/>
                    <a:pt x="10460" y="22057"/>
                  </a:cubicBezTo>
                  <a:cubicBezTo>
                    <a:pt x="10290" y="22188"/>
                    <a:pt x="9821" y="22507"/>
                    <a:pt x="9445" y="22606"/>
                  </a:cubicBezTo>
                  <a:lnTo>
                    <a:pt x="9461" y="22445"/>
                  </a:lnTo>
                  <a:cubicBezTo>
                    <a:pt x="9467" y="22357"/>
                    <a:pt x="9397" y="22290"/>
                    <a:pt x="9318" y="22290"/>
                  </a:cubicBezTo>
                  <a:cubicBezTo>
                    <a:pt x="9296" y="22290"/>
                    <a:pt x="9273" y="22295"/>
                    <a:pt x="9252" y="22307"/>
                  </a:cubicBezTo>
                  <a:cubicBezTo>
                    <a:pt x="9095" y="22392"/>
                    <a:pt x="8688" y="22590"/>
                    <a:pt x="8395" y="22651"/>
                  </a:cubicBezTo>
                  <a:cubicBezTo>
                    <a:pt x="8413" y="22451"/>
                    <a:pt x="8387" y="22352"/>
                    <a:pt x="8379" y="22329"/>
                  </a:cubicBezTo>
                  <a:cubicBezTo>
                    <a:pt x="8369" y="22289"/>
                    <a:pt x="8341" y="22257"/>
                    <a:pt x="8304" y="22239"/>
                  </a:cubicBezTo>
                  <a:cubicBezTo>
                    <a:pt x="8286" y="22232"/>
                    <a:pt x="8264" y="22226"/>
                    <a:pt x="8245" y="22226"/>
                  </a:cubicBezTo>
                  <a:cubicBezTo>
                    <a:pt x="8225" y="22226"/>
                    <a:pt x="8205" y="22230"/>
                    <a:pt x="8187" y="22238"/>
                  </a:cubicBezTo>
                  <a:cubicBezTo>
                    <a:pt x="8181" y="22239"/>
                    <a:pt x="7726" y="22439"/>
                    <a:pt x="7329" y="22520"/>
                  </a:cubicBezTo>
                  <a:lnTo>
                    <a:pt x="7358" y="22236"/>
                  </a:lnTo>
                  <a:cubicBezTo>
                    <a:pt x="7364" y="22184"/>
                    <a:pt x="7342" y="22135"/>
                    <a:pt x="7301" y="22105"/>
                  </a:cubicBezTo>
                  <a:cubicBezTo>
                    <a:pt x="7275" y="22086"/>
                    <a:pt x="7244" y="22076"/>
                    <a:pt x="7213" y="22076"/>
                  </a:cubicBezTo>
                  <a:cubicBezTo>
                    <a:pt x="7194" y="22076"/>
                    <a:pt x="7176" y="22080"/>
                    <a:pt x="7158" y="22087"/>
                  </a:cubicBezTo>
                  <a:cubicBezTo>
                    <a:pt x="7155" y="22091"/>
                    <a:pt x="6814" y="22233"/>
                    <a:pt x="6410" y="22233"/>
                  </a:cubicBezTo>
                  <a:cubicBezTo>
                    <a:pt x="6352" y="22233"/>
                    <a:pt x="6292" y="22230"/>
                    <a:pt x="6232" y="22224"/>
                  </a:cubicBezTo>
                  <a:cubicBezTo>
                    <a:pt x="6351" y="22026"/>
                    <a:pt x="6333" y="21905"/>
                    <a:pt x="6319" y="21868"/>
                  </a:cubicBezTo>
                  <a:cubicBezTo>
                    <a:pt x="6310" y="21828"/>
                    <a:pt x="6282" y="21794"/>
                    <a:pt x="6244" y="21778"/>
                  </a:cubicBezTo>
                  <a:cubicBezTo>
                    <a:pt x="6225" y="21770"/>
                    <a:pt x="6205" y="21765"/>
                    <a:pt x="6184" y="21765"/>
                  </a:cubicBezTo>
                  <a:cubicBezTo>
                    <a:pt x="6163" y="21765"/>
                    <a:pt x="6142" y="21770"/>
                    <a:pt x="6124" y="21778"/>
                  </a:cubicBezTo>
                  <a:cubicBezTo>
                    <a:pt x="6122" y="21781"/>
                    <a:pt x="5925" y="21869"/>
                    <a:pt x="5593" y="21869"/>
                  </a:cubicBezTo>
                  <a:cubicBezTo>
                    <a:pt x="5481" y="21869"/>
                    <a:pt x="5353" y="21859"/>
                    <a:pt x="5212" y="21832"/>
                  </a:cubicBezTo>
                  <a:cubicBezTo>
                    <a:pt x="5305" y="21711"/>
                    <a:pt x="5364" y="21571"/>
                    <a:pt x="5283" y="21454"/>
                  </a:cubicBezTo>
                  <a:cubicBezTo>
                    <a:pt x="5255" y="21416"/>
                    <a:pt x="5211" y="21393"/>
                    <a:pt x="5165" y="21393"/>
                  </a:cubicBezTo>
                  <a:cubicBezTo>
                    <a:pt x="5158" y="21393"/>
                    <a:pt x="5151" y="21394"/>
                    <a:pt x="5144" y="21395"/>
                  </a:cubicBezTo>
                  <a:cubicBezTo>
                    <a:pt x="4968" y="21421"/>
                    <a:pt x="4808" y="21431"/>
                    <a:pt x="4665" y="21431"/>
                  </a:cubicBezTo>
                  <a:cubicBezTo>
                    <a:pt x="4407" y="21431"/>
                    <a:pt x="4205" y="21397"/>
                    <a:pt x="4066" y="21363"/>
                  </a:cubicBezTo>
                  <a:lnTo>
                    <a:pt x="4246" y="21209"/>
                  </a:lnTo>
                  <a:cubicBezTo>
                    <a:pt x="4292" y="21173"/>
                    <a:pt x="4309" y="21114"/>
                    <a:pt x="4292" y="21060"/>
                  </a:cubicBezTo>
                  <a:cubicBezTo>
                    <a:pt x="4276" y="21005"/>
                    <a:pt x="4228" y="20965"/>
                    <a:pt x="4171" y="20961"/>
                  </a:cubicBezTo>
                  <a:cubicBezTo>
                    <a:pt x="4163" y="20957"/>
                    <a:pt x="3417" y="20874"/>
                    <a:pt x="2996" y="20538"/>
                  </a:cubicBezTo>
                  <a:lnTo>
                    <a:pt x="3114" y="20429"/>
                  </a:lnTo>
                  <a:cubicBezTo>
                    <a:pt x="3152" y="20392"/>
                    <a:pt x="3166" y="20336"/>
                    <a:pt x="3152" y="20287"/>
                  </a:cubicBezTo>
                  <a:cubicBezTo>
                    <a:pt x="3138" y="20235"/>
                    <a:pt x="3097" y="20196"/>
                    <a:pt x="3045" y="20188"/>
                  </a:cubicBezTo>
                  <a:cubicBezTo>
                    <a:pt x="2762" y="20124"/>
                    <a:pt x="2281" y="19996"/>
                    <a:pt x="2089" y="19893"/>
                  </a:cubicBezTo>
                  <a:cubicBezTo>
                    <a:pt x="2097" y="19883"/>
                    <a:pt x="2105" y="19877"/>
                    <a:pt x="2115" y="19873"/>
                  </a:cubicBezTo>
                  <a:cubicBezTo>
                    <a:pt x="2173" y="19851"/>
                    <a:pt x="2208" y="19798"/>
                    <a:pt x="2206" y="19739"/>
                  </a:cubicBezTo>
                  <a:cubicBezTo>
                    <a:pt x="2206" y="19677"/>
                    <a:pt x="2167" y="19624"/>
                    <a:pt x="2109" y="19604"/>
                  </a:cubicBezTo>
                  <a:cubicBezTo>
                    <a:pt x="2097" y="19602"/>
                    <a:pt x="1148" y="19292"/>
                    <a:pt x="532" y="18700"/>
                  </a:cubicBezTo>
                  <a:lnTo>
                    <a:pt x="532" y="18700"/>
                  </a:lnTo>
                  <a:cubicBezTo>
                    <a:pt x="958" y="18763"/>
                    <a:pt x="1470" y="18779"/>
                    <a:pt x="1895" y="18779"/>
                  </a:cubicBezTo>
                  <a:cubicBezTo>
                    <a:pt x="2276" y="18779"/>
                    <a:pt x="2588" y="18766"/>
                    <a:pt x="2705" y="18759"/>
                  </a:cubicBezTo>
                  <a:lnTo>
                    <a:pt x="2867" y="18866"/>
                  </a:lnTo>
                  <a:cubicBezTo>
                    <a:pt x="2891" y="18882"/>
                    <a:pt x="2918" y="18889"/>
                    <a:pt x="2945" y="18889"/>
                  </a:cubicBezTo>
                  <a:cubicBezTo>
                    <a:pt x="2989" y="18889"/>
                    <a:pt x="3034" y="18868"/>
                    <a:pt x="3061" y="18829"/>
                  </a:cubicBezTo>
                  <a:cubicBezTo>
                    <a:pt x="3085" y="18793"/>
                    <a:pt x="3195" y="18619"/>
                    <a:pt x="3146" y="18455"/>
                  </a:cubicBezTo>
                  <a:cubicBezTo>
                    <a:pt x="3152" y="18455"/>
                    <a:pt x="3158" y="18454"/>
                    <a:pt x="3163" y="18454"/>
                  </a:cubicBezTo>
                  <a:cubicBezTo>
                    <a:pt x="3338" y="18454"/>
                    <a:pt x="3555" y="18512"/>
                    <a:pt x="3789" y="18621"/>
                  </a:cubicBezTo>
                  <a:cubicBezTo>
                    <a:pt x="3809" y="18631"/>
                    <a:pt x="3830" y="18635"/>
                    <a:pt x="3851" y="18635"/>
                  </a:cubicBezTo>
                  <a:cubicBezTo>
                    <a:pt x="3889" y="18635"/>
                    <a:pt x="3926" y="18619"/>
                    <a:pt x="3953" y="18591"/>
                  </a:cubicBezTo>
                  <a:cubicBezTo>
                    <a:pt x="3997" y="18546"/>
                    <a:pt x="4005" y="18476"/>
                    <a:pt x="3975" y="18421"/>
                  </a:cubicBezTo>
                  <a:cubicBezTo>
                    <a:pt x="3916" y="18320"/>
                    <a:pt x="3868" y="18211"/>
                    <a:pt x="3833" y="18100"/>
                  </a:cubicBezTo>
                  <a:lnTo>
                    <a:pt x="3833" y="18100"/>
                  </a:lnTo>
                  <a:cubicBezTo>
                    <a:pt x="4264" y="18201"/>
                    <a:pt x="4790" y="18377"/>
                    <a:pt x="4891" y="18524"/>
                  </a:cubicBezTo>
                  <a:cubicBezTo>
                    <a:pt x="4922" y="18568"/>
                    <a:pt x="4963" y="18586"/>
                    <a:pt x="5004" y="18586"/>
                  </a:cubicBezTo>
                  <a:cubicBezTo>
                    <a:pt x="5103" y="18586"/>
                    <a:pt x="5198" y="18480"/>
                    <a:pt x="5132" y="18370"/>
                  </a:cubicBezTo>
                  <a:cubicBezTo>
                    <a:pt x="4950" y="18067"/>
                    <a:pt x="4867" y="17841"/>
                    <a:pt x="4830" y="17703"/>
                  </a:cubicBezTo>
                  <a:close/>
                  <a:moveTo>
                    <a:pt x="26209" y="17703"/>
                  </a:moveTo>
                  <a:lnTo>
                    <a:pt x="26209" y="17703"/>
                  </a:lnTo>
                  <a:cubicBezTo>
                    <a:pt x="26174" y="17841"/>
                    <a:pt x="26091" y="18067"/>
                    <a:pt x="25909" y="18368"/>
                  </a:cubicBezTo>
                  <a:cubicBezTo>
                    <a:pt x="25840" y="18479"/>
                    <a:pt x="25935" y="18587"/>
                    <a:pt x="26033" y="18587"/>
                  </a:cubicBezTo>
                  <a:cubicBezTo>
                    <a:pt x="26074" y="18587"/>
                    <a:pt x="26116" y="18568"/>
                    <a:pt x="26146" y="18522"/>
                  </a:cubicBezTo>
                  <a:cubicBezTo>
                    <a:pt x="26249" y="18377"/>
                    <a:pt x="26773" y="18203"/>
                    <a:pt x="27206" y="18100"/>
                  </a:cubicBezTo>
                  <a:lnTo>
                    <a:pt x="27206" y="18100"/>
                  </a:lnTo>
                  <a:cubicBezTo>
                    <a:pt x="27173" y="18211"/>
                    <a:pt x="27125" y="18320"/>
                    <a:pt x="27066" y="18421"/>
                  </a:cubicBezTo>
                  <a:cubicBezTo>
                    <a:pt x="27007" y="18523"/>
                    <a:pt x="27087" y="18636"/>
                    <a:pt x="27188" y="18636"/>
                  </a:cubicBezTo>
                  <a:cubicBezTo>
                    <a:pt x="27209" y="18636"/>
                    <a:pt x="27231" y="18631"/>
                    <a:pt x="27252" y="18621"/>
                  </a:cubicBezTo>
                  <a:cubicBezTo>
                    <a:pt x="27483" y="18510"/>
                    <a:pt x="27702" y="18454"/>
                    <a:pt x="27877" y="18454"/>
                  </a:cubicBezTo>
                  <a:cubicBezTo>
                    <a:pt x="27883" y="18454"/>
                    <a:pt x="27889" y="18454"/>
                    <a:pt x="27895" y="18455"/>
                  </a:cubicBezTo>
                  <a:cubicBezTo>
                    <a:pt x="27845" y="18619"/>
                    <a:pt x="27956" y="18791"/>
                    <a:pt x="27980" y="18829"/>
                  </a:cubicBezTo>
                  <a:cubicBezTo>
                    <a:pt x="28007" y="18868"/>
                    <a:pt x="28052" y="18889"/>
                    <a:pt x="28096" y="18889"/>
                  </a:cubicBezTo>
                  <a:cubicBezTo>
                    <a:pt x="28123" y="18889"/>
                    <a:pt x="28150" y="18882"/>
                    <a:pt x="28174" y="18866"/>
                  </a:cubicBezTo>
                  <a:lnTo>
                    <a:pt x="28336" y="18759"/>
                  </a:lnTo>
                  <a:cubicBezTo>
                    <a:pt x="28453" y="18766"/>
                    <a:pt x="28765" y="18779"/>
                    <a:pt x="29146" y="18779"/>
                  </a:cubicBezTo>
                  <a:cubicBezTo>
                    <a:pt x="29571" y="18779"/>
                    <a:pt x="30084" y="18763"/>
                    <a:pt x="30511" y="18700"/>
                  </a:cubicBezTo>
                  <a:lnTo>
                    <a:pt x="30511" y="18700"/>
                  </a:lnTo>
                  <a:cubicBezTo>
                    <a:pt x="29895" y="19292"/>
                    <a:pt x="28944" y="19602"/>
                    <a:pt x="28932" y="19604"/>
                  </a:cubicBezTo>
                  <a:cubicBezTo>
                    <a:pt x="28874" y="19624"/>
                    <a:pt x="28835" y="19677"/>
                    <a:pt x="28833" y="19737"/>
                  </a:cubicBezTo>
                  <a:cubicBezTo>
                    <a:pt x="28833" y="19796"/>
                    <a:pt x="28870" y="19851"/>
                    <a:pt x="28926" y="19873"/>
                  </a:cubicBezTo>
                  <a:cubicBezTo>
                    <a:pt x="28942" y="19879"/>
                    <a:pt x="28948" y="19885"/>
                    <a:pt x="28951" y="19891"/>
                  </a:cubicBezTo>
                  <a:cubicBezTo>
                    <a:pt x="28762" y="19996"/>
                    <a:pt x="28279" y="20124"/>
                    <a:pt x="27996" y="20186"/>
                  </a:cubicBezTo>
                  <a:cubicBezTo>
                    <a:pt x="27944" y="20198"/>
                    <a:pt x="27903" y="20235"/>
                    <a:pt x="27889" y="20285"/>
                  </a:cubicBezTo>
                  <a:cubicBezTo>
                    <a:pt x="27875" y="20336"/>
                    <a:pt x="27891" y="20392"/>
                    <a:pt x="27929" y="20427"/>
                  </a:cubicBezTo>
                  <a:lnTo>
                    <a:pt x="28045" y="20536"/>
                  </a:lnTo>
                  <a:cubicBezTo>
                    <a:pt x="27626" y="20872"/>
                    <a:pt x="26880" y="20957"/>
                    <a:pt x="26870" y="20959"/>
                  </a:cubicBezTo>
                  <a:cubicBezTo>
                    <a:pt x="26747" y="20975"/>
                    <a:pt x="26700" y="21128"/>
                    <a:pt x="26793" y="21209"/>
                  </a:cubicBezTo>
                  <a:lnTo>
                    <a:pt x="26977" y="21363"/>
                  </a:lnTo>
                  <a:cubicBezTo>
                    <a:pt x="26838" y="21397"/>
                    <a:pt x="26636" y="21431"/>
                    <a:pt x="26378" y="21431"/>
                  </a:cubicBezTo>
                  <a:cubicBezTo>
                    <a:pt x="26235" y="21431"/>
                    <a:pt x="26075" y="21421"/>
                    <a:pt x="25899" y="21395"/>
                  </a:cubicBezTo>
                  <a:cubicBezTo>
                    <a:pt x="25891" y="21394"/>
                    <a:pt x="25884" y="21393"/>
                    <a:pt x="25877" y="21393"/>
                  </a:cubicBezTo>
                  <a:cubicBezTo>
                    <a:pt x="25831" y="21393"/>
                    <a:pt x="25788" y="21415"/>
                    <a:pt x="25760" y="21454"/>
                  </a:cubicBezTo>
                  <a:cubicBezTo>
                    <a:pt x="25679" y="21571"/>
                    <a:pt x="25738" y="21709"/>
                    <a:pt x="25831" y="21832"/>
                  </a:cubicBezTo>
                  <a:cubicBezTo>
                    <a:pt x="25691" y="21859"/>
                    <a:pt x="25563" y="21869"/>
                    <a:pt x="25451" y="21869"/>
                  </a:cubicBezTo>
                  <a:cubicBezTo>
                    <a:pt x="25118" y="21869"/>
                    <a:pt x="24920" y="21780"/>
                    <a:pt x="24917" y="21778"/>
                  </a:cubicBezTo>
                  <a:cubicBezTo>
                    <a:pt x="24897" y="21769"/>
                    <a:pt x="24876" y="21765"/>
                    <a:pt x="24856" y="21765"/>
                  </a:cubicBezTo>
                  <a:cubicBezTo>
                    <a:pt x="24795" y="21765"/>
                    <a:pt x="24737" y="21804"/>
                    <a:pt x="24719" y="21868"/>
                  </a:cubicBezTo>
                  <a:cubicBezTo>
                    <a:pt x="24708" y="21905"/>
                    <a:pt x="24690" y="22026"/>
                    <a:pt x="24809" y="22224"/>
                  </a:cubicBezTo>
                  <a:cubicBezTo>
                    <a:pt x="24748" y="22230"/>
                    <a:pt x="24689" y="22233"/>
                    <a:pt x="24631" y="22233"/>
                  </a:cubicBezTo>
                  <a:cubicBezTo>
                    <a:pt x="24225" y="22233"/>
                    <a:pt x="23886" y="22091"/>
                    <a:pt x="23881" y="22087"/>
                  </a:cubicBezTo>
                  <a:cubicBezTo>
                    <a:pt x="23863" y="22080"/>
                    <a:pt x="23844" y="22076"/>
                    <a:pt x="23825" y="22076"/>
                  </a:cubicBezTo>
                  <a:cubicBezTo>
                    <a:pt x="23795" y="22076"/>
                    <a:pt x="23764" y="22085"/>
                    <a:pt x="23740" y="22105"/>
                  </a:cubicBezTo>
                  <a:cubicBezTo>
                    <a:pt x="23699" y="22135"/>
                    <a:pt x="23677" y="22184"/>
                    <a:pt x="23683" y="22236"/>
                  </a:cubicBezTo>
                  <a:lnTo>
                    <a:pt x="23714" y="22520"/>
                  </a:lnTo>
                  <a:cubicBezTo>
                    <a:pt x="23315" y="22439"/>
                    <a:pt x="22860" y="22239"/>
                    <a:pt x="22854" y="22238"/>
                  </a:cubicBezTo>
                  <a:cubicBezTo>
                    <a:pt x="22836" y="22231"/>
                    <a:pt x="22816" y="22227"/>
                    <a:pt x="22797" y="22227"/>
                  </a:cubicBezTo>
                  <a:cubicBezTo>
                    <a:pt x="22777" y="22227"/>
                    <a:pt x="22756" y="22231"/>
                    <a:pt x="22737" y="22239"/>
                  </a:cubicBezTo>
                  <a:cubicBezTo>
                    <a:pt x="22701" y="22257"/>
                    <a:pt x="22672" y="22289"/>
                    <a:pt x="22660" y="22329"/>
                  </a:cubicBezTo>
                  <a:cubicBezTo>
                    <a:pt x="22654" y="22352"/>
                    <a:pt x="22628" y="22451"/>
                    <a:pt x="22646" y="22651"/>
                  </a:cubicBezTo>
                  <a:cubicBezTo>
                    <a:pt x="22351" y="22590"/>
                    <a:pt x="21948" y="22392"/>
                    <a:pt x="21789" y="22307"/>
                  </a:cubicBezTo>
                  <a:cubicBezTo>
                    <a:pt x="21770" y="22295"/>
                    <a:pt x="21746" y="22289"/>
                    <a:pt x="21722" y="22289"/>
                  </a:cubicBezTo>
                  <a:cubicBezTo>
                    <a:pt x="21692" y="22289"/>
                    <a:pt x="21667" y="22299"/>
                    <a:pt x="21643" y="22315"/>
                  </a:cubicBezTo>
                  <a:cubicBezTo>
                    <a:pt x="21599" y="22344"/>
                    <a:pt x="21576" y="22394"/>
                    <a:pt x="21578" y="22445"/>
                  </a:cubicBezTo>
                  <a:lnTo>
                    <a:pt x="21593" y="22606"/>
                  </a:lnTo>
                  <a:cubicBezTo>
                    <a:pt x="21142" y="22487"/>
                    <a:pt x="20586" y="22061"/>
                    <a:pt x="20580" y="22057"/>
                  </a:cubicBezTo>
                  <a:cubicBezTo>
                    <a:pt x="20555" y="22038"/>
                    <a:pt x="20524" y="22029"/>
                    <a:pt x="20493" y="22029"/>
                  </a:cubicBezTo>
                  <a:cubicBezTo>
                    <a:pt x="20460" y="22029"/>
                    <a:pt x="20427" y="22040"/>
                    <a:pt x="20400" y="22061"/>
                  </a:cubicBezTo>
                  <a:cubicBezTo>
                    <a:pt x="20351" y="22107"/>
                    <a:pt x="20337" y="22178"/>
                    <a:pt x="20367" y="22238"/>
                  </a:cubicBezTo>
                  <a:cubicBezTo>
                    <a:pt x="20404" y="22315"/>
                    <a:pt x="20432" y="22394"/>
                    <a:pt x="20456" y="22475"/>
                  </a:cubicBezTo>
                  <a:cubicBezTo>
                    <a:pt x="19856" y="22338"/>
                    <a:pt x="19498" y="22036"/>
                    <a:pt x="19334" y="21901"/>
                  </a:cubicBezTo>
                  <a:cubicBezTo>
                    <a:pt x="19300" y="21871"/>
                    <a:pt x="19277" y="21854"/>
                    <a:pt x="19259" y="21840"/>
                  </a:cubicBezTo>
                  <a:cubicBezTo>
                    <a:pt x="19213" y="21808"/>
                    <a:pt x="19173" y="21797"/>
                    <a:pt x="19139" y="21797"/>
                  </a:cubicBezTo>
                  <a:cubicBezTo>
                    <a:pt x="19098" y="21797"/>
                    <a:pt x="19067" y="21814"/>
                    <a:pt x="19047" y="21828"/>
                  </a:cubicBezTo>
                  <a:cubicBezTo>
                    <a:pt x="18968" y="21887"/>
                    <a:pt x="18976" y="21964"/>
                    <a:pt x="19008" y="22071"/>
                  </a:cubicBezTo>
                  <a:cubicBezTo>
                    <a:pt x="18268" y="21808"/>
                    <a:pt x="16895" y="21591"/>
                    <a:pt x="16186" y="21488"/>
                  </a:cubicBezTo>
                  <a:cubicBezTo>
                    <a:pt x="17397" y="21288"/>
                    <a:pt x="18509" y="20485"/>
                    <a:pt x="18818" y="20247"/>
                  </a:cubicBezTo>
                  <a:cubicBezTo>
                    <a:pt x="18831" y="20293"/>
                    <a:pt x="18841" y="20338"/>
                    <a:pt x="18849" y="20386"/>
                  </a:cubicBezTo>
                  <a:cubicBezTo>
                    <a:pt x="18861" y="20449"/>
                    <a:pt x="18915" y="20498"/>
                    <a:pt x="18980" y="20502"/>
                  </a:cubicBezTo>
                  <a:cubicBezTo>
                    <a:pt x="18984" y="20503"/>
                    <a:pt x="18988" y="20503"/>
                    <a:pt x="18993" y="20503"/>
                  </a:cubicBezTo>
                  <a:cubicBezTo>
                    <a:pt x="19053" y="20503"/>
                    <a:pt x="19106" y="20465"/>
                    <a:pt x="19124" y="20407"/>
                  </a:cubicBezTo>
                  <a:cubicBezTo>
                    <a:pt x="19184" y="20235"/>
                    <a:pt x="19544" y="19895"/>
                    <a:pt x="19809" y="19673"/>
                  </a:cubicBezTo>
                  <a:cubicBezTo>
                    <a:pt x="19829" y="19719"/>
                    <a:pt x="19848" y="19782"/>
                    <a:pt x="19878" y="19871"/>
                  </a:cubicBezTo>
                  <a:cubicBezTo>
                    <a:pt x="19896" y="19927"/>
                    <a:pt x="19947" y="19968"/>
                    <a:pt x="20007" y="19970"/>
                  </a:cubicBezTo>
                  <a:cubicBezTo>
                    <a:pt x="20008" y="19970"/>
                    <a:pt x="20010" y="19970"/>
                    <a:pt x="20011" y="19970"/>
                  </a:cubicBezTo>
                  <a:cubicBezTo>
                    <a:pt x="20069" y="19970"/>
                    <a:pt x="20124" y="19935"/>
                    <a:pt x="20147" y="19881"/>
                  </a:cubicBezTo>
                  <a:cubicBezTo>
                    <a:pt x="20266" y="19590"/>
                    <a:pt x="20594" y="19313"/>
                    <a:pt x="20685" y="19246"/>
                  </a:cubicBezTo>
                  <a:cubicBezTo>
                    <a:pt x="20706" y="19242"/>
                    <a:pt x="20728" y="19240"/>
                    <a:pt x="20749" y="19240"/>
                  </a:cubicBezTo>
                  <a:cubicBezTo>
                    <a:pt x="20828" y="19240"/>
                    <a:pt x="20906" y="19266"/>
                    <a:pt x="20970" y="19313"/>
                  </a:cubicBezTo>
                  <a:cubicBezTo>
                    <a:pt x="20996" y="19330"/>
                    <a:pt x="21024" y="19338"/>
                    <a:pt x="21051" y="19338"/>
                  </a:cubicBezTo>
                  <a:cubicBezTo>
                    <a:pt x="21105" y="19338"/>
                    <a:pt x="21157" y="19308"/>
                    <a:pt x="21182" y="19254"/>
                  </a:cubicBezTo>
                  <a:cubicBezTo>
                    <a:pt x="21324" y="18929"/>
                    <a:pt x="21601" y="18684"/>
                    <a:pt x="21940" y="18579"/>
                  </a:cubicBezTo>
                  <a:cubicBezTo>
                    <a:pt x="21987" y="18716"/>
                    <a:pt x="22025" y="18852"/>
                    <a:pt x="22054" y="18993"/>
                  </a:cubicBezTo>
                  <a:cubicBezTo>
                    <a:pt x="22066" y="19054"/>
                    <a:pt x="22116" y="19098"/>
                    <a:pt x="22177" y="19106"/>
                  </a:cubicBezTo>
                  <a:cubicBezTo>
                    <a:pt x="22181" y="19106"/>
                    <a:pt x="22184" y="19106"/>
                    <a:pt x="22187" y="19106"/>
                  </a:cubicBezTo>
                  <a:cubicBezTo>
                    <a:pt x="22245" y="19106"/>
                    <a:pt x="22297" y="19075"/>
                    <a:pt x="22322" y="19024"/>
                  </a:cubicBezTo>
                  <a:cubicBezTo>
                    <a:pt x="22545" y="18554"/>
                    <a:pt x="22998" y="18282"/>
                    <a:pt x="23251" y="18164"/>
                  </a:cubicBezTo>
                  <a:cubicBezTo>
                    <a:pt x="23281" y="18314"/>
                    <a:pt x="23342" y="18457"/>
                    <a:pt x="23431" y="18579"/>
                  </a:cubicBezTo>
                  <a:cubicBezTo>
                    <a:pt x="23457" y="18618"/>
                    <a:pt x="23499" y="18639"/>
                    <a:pt x="23543" y="18639"/>
                  </a:cubicBezTo>
                  <a:cubicBezTo>
                    <a:pt x="23547" y="18639"/>
                    <a:pt x="23550" y="18639"/>
                    <a:pt x="23554" y="18639"/>
                  </a:cubicBezTo>
                  <a:cubicBezTo>
                    <a:pt x="23604" y="18639"/>
                    <a:pt x="23649" y="18611"/>
                    <a:pt x="23675" y="18567"/>
                  </a:cubicBezTo>
                  <a:cubicBezTo>
                    <a:pt x="23918" y="18124"/>
                    <a:pt x="24373" y="17903"/>
                    <a:pt x="24658" y="17804"/>
                  </a:cubicBezTo>
                  <a:lnTo>
                    <a:pt x="24658" y="17804"/>
                  </a:lnTo>
                  <a:cubicBezTo>
                    <a:pt x="24623" y="17901"/>
                    <a:pt x="24577" y="18027"/>
                    <a:pt x="24518" y="18190"/>
                  </a:cubicBezTo>
                  <a:cubicBezTo>
                    <a:pt x="24494" y="18257"/>
                    <a:pt x="24524" y="18330"/>
                    <a:pt x="24583" y="18364"/>
                  </a:cubicBezTo>
                  <a:cubicBezTo>
                    <a:pt x="24604" y="18375"/>
                    <a:pt x="24627" y="18381"/>
                    <a:pt x="24650" y="18381"/>
                  </a:cubicBezTo>
                  <a:cubicBezTo>
                    <a:pt x="24694" y="18381"/>
                    <a:pt x="24736" y="18361"/>
                    <a:pt x="24765" y="18326"/>
                  </a:cubicBezTo>
                  <a:cubicBezTo>
                    <a:pt x="25125" y="17865"/>
                    <a:pt x="25869" y="17738"/>
                    <a:pt x="26209" y="17703"/>
                  </a:cubicBezTo>
                  <a:close/>
                  <a:moveTo>
                    <a:pt x="15628" y="22944"/>
                  </a:moveTo>
                  <a:cubicBezTo>
                    <a:pt x="15700" y="25092"/>
                    <a:pt x="15062" y="26485"/>
                    <a:pt x="14896" y="26810"/>
                  </a:cubicBezTo>
                  <a:lnTo>
                    <a:pt x="14896" y="26812"/>
                  </a:lnTo>
                  <a:cubicBezTo>
                    <a:pt x="14669" y="26788"/>
                    <a:pt x="14554" y="26622"/>
                    <a:pt x="14506" y="26521"/>
                  </a:cubicBezTo>
                  <a:cubicBezTo>
                    <a:pt x="15284" y="25680"/>
                    <a:pt x="15551" y="24095"/>
                    <a:pt x="15628" y="22944"/>
                  </a:cubicBezTo>
                  <a:close/>
                  <a:moveTo>
                    <a:pt x="15816" y="21743"/>
                  </a:moveTo>
                  <a:cubicBezTo>
                    <a:pt x="16663" y="22141"/>
                    <a:pt x="17733" y="22323"/>
                    <a:pt x="18260" y="22414"/>
                  </a:cubicBezTo>
                  <a:lnTo>
                    <a:pt x="18339" y="22427"/>
                  </a:lnTo>
                  <a:cubicBezTo>
                    <a:pt x="18560" y="22463"/>
                    <a:pt x="18770" y="22544"/>
                    <a:pt x="18958" y="22665"/>
                  </a:cubicBezTo>
                  <a:cubicBezTo>
                    <a:pt x="18932" y="22702"/>
                    <a:pt x="18887" y="22760"/>
                    <a:pt x="18816" y="22843"/>
                  </a:cubicBezTo>
                  <a:cubicBezTo>
                    <a:pt x="18730" y="22936"/>
                    <a:pt x="18801" y="23080"/>
                    <a:pt x="18920" y="23080"/>
                  </a:cubicBezTo>
                  <a:cubicBezTo>
                    <a:pt x="18928" y="23080"/>
                    <a:pt x="18936" y="23080"/>
                    <a:pt x="18944" y="23078"/>
                  </a:cubicBezTo>
                  <a:cubicBezTo>
                    <a:pt x="19002" y="23069"/>
                    <a:pt x="19060" y="23065"/>
                    <a:pt x="19118" y="23065"/>
                  </a:cubicBezTo>
                  <a:cubicBezTo>
                    <a:pt x="19401" y="23065"/>
                    <a:pt x="19673" y="23166"/>
                    <a:pt x="19842" y="23245"/>
                  </a:cubicBezTo>
                  <a:cubicBezTo>
                    <a:pt x="19787" y="23320"/>
                    <a:pt x="19746" y="23405"/>
                    <a:pt x="19724" y="23494"/>
                  </a:cubicBezTo>
                  <a:cubicBezTo>
                    <a:pt x="19710" y="23537"/>
                    <a:pt x="19718" y="23587"/>
                    <a:pt x="19748" y="23622"/>
                  </a:cubicBezTo>
                  <a:cubicBezTo>
                    <a:pt x="19775" y="23655"/>
                    <a:pt x="19817" y="23674"/>
                    <a:pt x="19860" y="23674"/>
                  </a:cubicBezTo>
                  <a:cubicBezTo>
                    <a:pt x="19864" y="23674"/>
                    <a:pt x="19868" y="23674"/>
                    <a:pt x="19872" y="23674"/>
                  </a:cubicBezTo>
                  <a:cubicBezTo>
                    <a:pt x="19903" y="23671"/>
                    <a:pt x="19935" y="23670"/>
                    <a:pt x="19966" y="23670"/>
                  </a:cubicBezTo>
                  <a:cubicBezTo>
                    <a:pt x="20269" y="23670"/>
                    <a:pt x="20559" y="23794"/>
                    <a:pt x="20761" y="23907"/>
                  </a:cubicBezTo>
                  <a:cubicBezTo>
                    <a:pt x="20701" y="23919"/>
                    <a:pt x="20638" y="23935"/>
                    <a:pt x="20563" y="23953"/>
                  </a:cubicBezTo>
                  <a:cubicBezTo>
                    <a:pt x="20493" y="23969"/>
                    <a:pt x="20448" y="24032"/>
                    <a:pt x="20452" y="24101"/>
                  </a:cubicBezTo>
                  <a:cubicBezTo>
                    <a:pt x="20458" y="24172"/>
                    <a:pt x="20515" y="24230"/>
                    <a:pt x="20586" y="24236"/>
                  </a:cubicBezTo>
                  <a:cubicBezTo>
                    <a:pt x="21030" y="24267"/>
                    <a:pt x="21502" y="24637"/>
                    <a:pt x="21742" y="24853"/>
                  </a:cubicBezTo>
                  <a:cubicBezTo>
                    <a:pt x="21576" y="24891"/>
                    <a:pt x="21405" y="24908"/>
                    <a:pt x="21235" y="24908"/>
                  </a:cubicBezTo>
                  <a:cubicBezTo>
                    <a:pt x="21158" y="24910"/>
                    <a:pt x="21097" y="24974"/>
                    <a:pt x="21097" y="25051"/>
                  </a:cubicBezTo>
                  <a:cubicBezTo>
                    <a:pt x="21095" y="25128"/>
                    <a:pt x="21156" y="25191"/>
                    <a:pt x="21233" y="25193"/>
                  </a:cubicBezTo>
                  <a:cubicBezTo>
                    <a:pt x="21376" y="25199"/>
                    <a:pt x="21764" y="25455"/>
                    <a:pt x="22084" y="25692"/>
                  </a:cubicBezTo>
                  <a:cubicBezTo>
                    <a:pt x="22019" y="25702"/>
                    <a:pt x="21952" y="25708"/>
                    <a:pt x="21884" y="25712"/>
                  </a:cubicBezTo>
                  <a:cubicBezTo>
                    <a:pt x="21821" y="25712"/>
                    <a:pt x="21766" y="25757"/>
                    <a:pt x="21752" y="25821"/>
                  </a:cubicBezTo>
                  <a:cubicBezTo>
                    <a:pt x="21738" y="25882"/>
                    <a:pt x="21766" y="25947"/>
                    <a:pt x="21823" y="25977"/>
                  </a:cubicBezTo>
                  <a:cubicBezTo>
                    <a:pt x="22068" y="26109"/>
                    <a:pt x="22252" y="26258"/>
                    <a:pt x="22359" y="26398"/>
                  </a:cubicBezTo>
                  <a:cubicBezTo>
                    <a:pt x="22290" y="26416"/>
                    <a:pt x="22227" y="26454"/>
                    <a:pt x="22177" y="26505"/>
                  </a:cubicBezTo>
                  <a:cubicBezTo>
                    <a:pt x="22124" y="26561"/>
                    <a:pt x="22128" y="26650"/>
                    <a:pt x="22185" y="26703"/>
                  </a:cubicBezTo>
                  <a:cubicBezTo>
                    <a:pt x="22769" y="27255"/>
                    <a:pt x="23384" y="27773"/>
                    <a:pt x="24025" y="28258"/>
                  </a:cubicBezTo>
                  <a:cubicBezTo>
                    <a:pt x="23137" y="27926"/>
                    <a:pt x="22155" y="27322"/>
                    <a:pt x="22143" y="27314"/>
                  </a:cubicBezTo>
                  <a:cubicBezTo>
                    <a:pt x="22122" y="27300"/>
                    <a:pt x="22096" y="27291"/>
                    <a:pt x="22068" y="27291"/>
                  </a:cubicBezTo>
                  <a:cubicBezTo>
                    <a:pt x="22049" y="27291"/>
                    <a:pt x="22027" y="27295"/>
                    <a:pt x="22009" y="27304"/>
                  </a:cubicBezTo>
                  <a:cubicBezTo>
                    <a:pt x="21965" y="27324"/>
                    <a:pt x="21936" y="27364"/>
                    <a:pt x="21928" y="27411"/>
                  </a:cubicBezTo>
                  <a:cubicBezTo>
                    <a:pt x="21922" y="27467"/>
                    <a:pt x="21918" y="27524"/>
                    <a:pt x="21920" y="27579"/>
                  </a:cubicBezTo>
                  <a:cubicBezTo>
                    <a:pt x="21704" y="27429"/>
                    <a:pt x="21427" y="27200"/>
                    <a:pt x="21309" y="27095"/>
                  </a:cubicBezTo>
                  <a:cubicBezTo>
                    <a:pt x="21282" y="27072"/>
                    <a:pt x="21249" y="27061"/>
                    <a:pt x="21215" y="27061"/>
                  </a:cubicBezTo>
                  <a:cubicBezTo>
                    <a:pt x="21195" y="27061"/>
                    <a:pt x="21175" y="27065"/>
                    <a:pt x="21156" y="27073"/>
                  </a:cubicBezTo>
                  <a:cubicBezTo>
                    <a:pt x="21105" y="27095"/>
                    <a:pt x="21071" y="27146"/>
                    <a:pt x="21071" y="27202"/>
                  </a:cubicBezTo>
                  <a:lnTo>
                    <a:pt x="21071" y="27263"/>
                  </a:lnTo>
                  <a:cubicBezTo>
                    <a:pt x="20628" y="27079"/>
                    <a:pt x="20185" y="26618"/>
                    <a:pt x="20181" y="26612"/>
                  </a:cubicBezTo>
                  <a:cubicBezTo>
                    <a:pt x="20151" y="26582"/>
                    <a:pt x="20115" y="26568"/>
                    <a:pt x="20079" y="26568"/>
                  </a:cubicBezTo>
                  <a:cubicBezTo>
                    <a:pt x="20004" y="26568"/>
                    <a:pt x="19933" y="26627"/>
                    <a:pt x="19935" y="26715"/>
                  </a:cubicBezTo>
                  <a:lnTo>
                    <a:pt x="19939" y="26800"/>
                  </a:lnTo>
                  <a:cubicBezTo>
                    <a:pt x="19728" y="26602"/>
                    <a:pt x="19548" y="26377"/>
                    <a:pt x="19401" y="26125"/>
                  </a:cubicBezTo>
                  <a:cubicBezTo>
                    <a:pt x="19378" y="26086"/>
                    <a:pt x="19334" y="26060"/>
                    <a:pt x="19289" y="26056"/>
                  </a:cubicBezTo>
                  <a:cubicBezTo>
                    <a:pt x="19284" y="26056"/>
                    <a:pt x="19279" y="26055"/>
                    <a:pt x="19275" y="26055"/>
                  </a:cubicBezTo>
                  <a:cubicBezTo>
                    <a:pt x="19225" y="26055"/>
                    <a:pt x="19178" y="26075"/>
                    <a:pt x="19142" y="26109"/>
                  </a:cubicBezTo>
                  <a:cubicBezTo>
                    <a:pt x="19110" y="26141"/>
                    <a:pt x="19087" y="26179"/>
                    <a:pt x="19071" y="26220"/>
                  </a:cubicBezTo>
                  <a:cubicBezTo>
                    <a:pt x="18762" y="25912"/>
                    <a:pt x="18687" y="25648"/>
                    <a:pt x="18685" y="25646"/>
                  </a:cubicBezTo>
                  <a:cubicBezTo>
                    <a:pt x="18675" y="25609"/>
                    <a:pt x="18651" y="25577"/>
                    <a:pt x="18618" y="25557"/>
                  </a:cubicBezTo>
                  <a:cubicBezTo>
                    <a:pt x="18595" y="25545"/>
                    <a:pt x="18570" y="25539"/>
                    <a:pt x="18545" y="25539"/>
                  </a:cubicBezTo>
                  <a:cubicBezTo>
                    <a:pt x="18533" y="25539"/>
                    <a:pt x="18521" y="25540"/>
                    <a:pt x="18509" y="25544"/>
                  </a:cubicBezTo>
                  <a:cubicBezTo>
                    <a:pt x="18473" y="25553"/>
                    <a:pt x="18400" y="25589"/>
                    <a:pt x="18343" y="25702"/>
                  </a:cubicBezTo>
                  <a:cubicBezTo>
                    <a:pt x="18196" y="25532"/>
                    <a:pt x="18086" y="25332"/>
                    <a:pt x="18016" y="25118"/>
                  </a:cubicBezTo>
                  <a:cubicBezTo>
                    <a:pt x="18004" y="25071"/>
                    <a:pt x="17967" y="25033"/>
                    <a:pt x="17919" y="25021"/>
                  </a:cubicBezTo>
                  <a:cubicBezTo>
                    <a:pt x="17906" y="25017"/>
                    <a:pt x="17893" y="25016"/>
                    <a:pt x="17880" y="25016"/>
                  </a:cubicBezTo>
                  <a:cubicBezTo>
                    <a:pt x="17845" y="25016"/>
                    <a:pt x="17811" y="25029"/>
                    <a:pt x="17785" y="25053"/>
                  </a:cubicBezTo>
                  <a:lnTo>
                    <a:pt x="17682" y="25142"/>
                  </a:lnTo>
                  <a:cubicBezTo>
                    <a:pt x="17595" y="24954"/>
                    <a:pt x="17524" y="24760"/>
                    <a:pt x="17468" y="24560"/>
                  </a:cubicBezTo>
                  <a:cubicBezTo>
                    <a:pt x="17458" y="24525"/>
                    <a:pt x="17433" y="24493"/>
                    <a:pt x="17399" y="24475"/>
                  </a:cubicBezTo>
                  <a:cubicBezTo>
                    <a:pt x="17378" y="24463"/>
                    <a:pt x="17355" y="24457"/>
                    <a:pt x="17331" y="24457"/>
                  </a:cubicBezTo>
                  <a:cubicBezTo>
                    <a:pt x="17317" y="24457"/>
                    <a:pt x="17304" y="24459"/>
                    <a:pt x="17290" y="24463"/>
                  </a:cubicBezTo>
                  <a:cubicBezTo>
                    <a:pt x="17272" y="24467"/>
                    <a:pt x="17205" y="24491"/>
                    <a:pt x="17102" y="24576"/>
                  </a:cubicBezTo>
                  <a:cubicBezTo>
                    <a:pt x="16986" y="24426"/>
                    <a:pt x="16898" y="24176"/>
                    <a:pt x="16825" y="23969"/>
                  </a:cubicBezTo>
                  <a:cubicBezTo>
                    <a:pt x="16657" y="23500"/>
                    <a:pt x="16317" y="22534"/>
                    <a:pt x="15816" y="21743"/>
                  </a:cubicBezTo>
                  <a:close/>
                  <a:moveTo>
                    <a:pt x="15219" y="21804"/>
                  </a:moveTo>
                  <a:lnTo>
                    <a:pt x="15219" y="21804"/>
                  </a:lnTo>
                  <a:cubicBezTo>
                    <a:pt x="14720" y="22592"/>
                    <a:pt x="14382" y="23547"/>
                    <a:pt x="14204" y="24048"/>
                  </a:cubicBezTo>
                  <a:cubicBezTo>
                    <a:pt x="14137" y="24238"/>
                    <a:pt x="14049" y="24485"/>
                    <a:pt x="13937" y="24639"/>
                  </a:cubicBezTo>
                  <a:cubicBezTo>
                    <a:pt x="13832" y="24554"/>
                    <a:pt x="13763" y="24531"/>
                    <a:pt x="13749" y="24527"/>
                  </a:cubicBezTo>
                  <a:cubicBezTo>
                    <a:pt x="13735" y="24522"/>
                    <a:pt x="13720" y="24520"/>
                    <a:pt x="13706" y="24520"/>
                  </a:cubicBezTo>
                  <a:cubicBezTo>
                    <a:pt x="13682" y="24520"/>
                    <a:pt x="13659" y="24526"/>
                    <a:pt x="13638" y="24538"/>
                  </a:cubicBezTo>
                  <a:cubicBezTo>
                    <a:pt x="13604" y="24556"/>
                    <a:pt x="13579" y="24586"/>
                    <a:pt x="13569" y="24624"/>
                  </a:cubicBezTo>
                  <a:cubicBezTo>
                    <a:pt x="13513" y="24821"/>
                    <a:pt x="13440" y="25017"/>
                    <a:pt x="13355" y="25205"/>
                  </a:cubicBezTo>
                  <a:lnTo>
                    <a:pt x="13252" y="25114"/>
                  </a:lnTo>
                  <a:cubicBezTo>
                    <a:pt x="13227" y="25091"/>
                    <a:pt x="13194" y="25078"/>
                    <a:pt x="13160" y="25078"/>
                  </a:cubicBezTo>
                  <a:cubicBezTo>
                    <a:pt x="13146" y="25078"/>
                    <a:pt x="13132" y="25080"/>
                    <a:pt x="13118" y="25085"/>
                  </a:cubicBezTo>
                  <a:cubicBezTo>
                    <a:pt x="13070" y="25098"/>
                    <a:pt x="13033" y="25134"/>
                    <a:pt x="13019" y="25181"/>
                  </a:cubicBezTo>
                  <a:cubicBezTo>
                    <a:pt x="12951" y="25397"/>
                    <a:pt x="12843" y="25595"/>
                    <a:pt x="12696" y="25767"/>
                  </a:cubicBezTo>
                  <a:cubicBezTo>
                    <a:pt x="12637" y="25652"/>
                    <a:pt x="12566" y="25619"/>
                    <a:pt x="12528" y="25607"/>
                  </a:cubicBezTo>
                  <a:cubicBezTo>
                    <a:pt x="12515" y="25603"/>
                    <a:pt x="12502" y="25601"/>
                    <a:pt x="12490" y="25601"/>
                  </a:cubicBezTo>
                  <a:cubicBezTo>
                    <a:pt x="12428" y="25601"/>
                    <a:pt x="12370" y="25643"/>
                    <a:pt x="12352" y="25706"/>
                  </a:cubicBezTo>
                  <a:cubicBezTo>
                    <a:pt x="12352" y="25710"/>
                    <a:pt x="12277" y="25975"/>
                    <a:pt x="11964" y="26284"/>
                  </a:cubicBezTo>
                  <a:cubicBezTo>
                    <a:pt x="11950" y="26240"/>
                    <a:pt x="11927" y="26202"/>
                    <a:pt x="11897" y="26171"/>
                  </a:cubicBezTo>
                  <a:cubicBezTo>
                    <a:pt x="11859" y="26138"/>
                    <a:pt x="11811" y="26119"/>
                    <a:pt x="11762" y="26119"/>
                  </a:cubicBezTo>
                  <a:cubicBezTo>
                    <a:pt x="11757" y="26119"/>
                    <a:pt x="11753" y="26119"/>
                    <a:pt x="11748" y="26119"/>
                  </a:cubicBezTo>
                  <a:cubicBezTo>
                    <a:pt x="11701" y="26121"/>
                    <a:pt x="11659" y="26147"/>
                    <a:pt x="11636" y="26189"/>
                  </a:cubicBezTo>
                  <a:cubicBezTo>
                    <a:pt x="11489" y="26438"/>
                    <a:pt x="11309" y="26663"/>
                    <a:pt x="11100" y="26863"/>
                  </a:cubicBezTo>
                  <a:lnTo>
                    <a:pt x="11101" y="26776"/>
                  </a:lnTo>
                  <a:cubicBezTo>
                    <a:pt x="11104" y="26688"/>
                    <a:pt x="11033" y="26630"/>
                    <a:pt x="10958" y="26630"/>
                  </a:cubicBezTo>
                  <a:cubicBezTo>
                    <a:pt x="10921" y="26630"/>
                    <a:pt x="10884" y="26644"/>
                    <a:pt x="10854" y="26675"/>
                  </a:cubicBezTo>
                  <a:cubicBezTo>
                    <a:pt x="10850" y="26679"/>
                    <a:pt x="10409" y="27140"/>
                    <a:pt x="9964" y="27326"/>
                  </a:cubicBezTo>
                  <a:lnTo>
                    <a:pt x="9964" y="27263"/>
                  </a:lnTo>
                  <a:cubicBezTo>
                    <a:pt x="9964" y="27179"/>
                    <a:pt x="9894" y="27122"/>
                    <a:pt x="9821" y="27122"/>
                  </a:cubicBezTo>
                  <a:cubicBezTo>
                    <a:pt x="9789" y="27122"/>
                    <a:pt x="9756" y="27133"/>
                    <a:pt x="9728" y="27156"/>
                  </a:cubicBezTo>
                  <a:cubicBezTo>
                    <a:pt x="9608" y="27261"/>
                    <a:pt x="9335" y="27492"/>
                    <a:pt x="9119" y="27645"/>
                  </a:cubicBezTo>
                  <a:cubicBezTo>
                    <a:pt x="9121" y="27587"/>
                    <a:pt x="9115" y="27530"/>
                    <a:pt x="9107" y="27473"/>
                  </a:cubicBezTo>
                  <a:cubicBezTo>
                    <a:pt x="9099" y="27425"/>
                    <a:pt x="9070" y="27386"/>
                    <a:pt x="9026" y="27366"/>
                  </a:cubicBezTo>
                  <a:cubicBezTo>
                    <a:pt x="9008" y="27357"/>
                    <a:pt x="8988" y="27353"/>
                    <a:pt x="8968" y="27353"/>
                  </a:cubicBezTo>
                  <a:cubicBezTo>
                    <a:pt x="8941" y="27353"/>
                    <a:pt x="8913" y="27361"/>
                    <a:pt x="8890" y="27376"/>
                  </a:cubicBezTo>
                  <a:cubicBezTo>
                    <a:pt x="8878" y="27382"/>
                    <a:pt x="7900" y="27989"/>
                    <a:pt x="7010" y="28319"/>
                  </a:cubicBezTo>
                  <a:cubicBezTo>
                    <a:pt x="7981" y="27593"/>
                    <a:pt x="8840" y="26774"/>
                    <a:pt x="8852" y="26762"/>
                  </a:cubicBezTo>
                  <a:cubicBezTo>
                    <a:pt x="8909" y="26709"/>
                    <a:pt x="8911" y="26622"/>
                    <a:pt x="8860" y="26564"/>
                  </a:cubicBezTo>
                  <a:cubicBezTo>
                    <a:pt x="8808" y="26515"/>
                    <a:pt x="8743" y="26477"/>
                    <a:pt x="8674" y="26458"/>
                  </a:cubicBezTo>
                  <a:cubicBezTo>
                    <a:pt x="8781" y="26317"/>
                    <a:pt x="8969" y="26171"/>
                    <a:pt x="9214" y="26038"/>
                  </a:cubicBezTo>
                  <a:cubicBezTo>
                    <a:pt x="9339" y="25967"/>
                    <a:pt x="9293" y="25777"/>
                    <a:pt x="9149" y="25771"/>
                  </a:cubicBezTo>
                  <a:cubicBezTo>
                    <a:pt x="9083" y="25769"/>
                    <a:pt x="9016" y="25763"/>
                    <a:pt x="8951" y="25753"/>
                  </a:cubicBezTo>
                  <a:cubicBezTo>
                    <a:pt x="9269" y="25514"/>
                    <a:pt x="9657" y="25261"/>
                    <a:pt x="9800" y="25253"/>
                  </a:cubicBezTo>
                  <a:cubicBezTo>
                    <a:pt x="9875" y="25249"/>
                    <a:pt x="9934" y="25187"/>
                    <a:pt x="9934" y="25110"/>
                  </a:cubicBezTo>
                  <a:cubicBezTo>
                    <a:pt x="9934" y="25035"/>
                    <a:pt x="9873" y="24974"/>
                    <a:pt x="9798" y="24972"/>
                  </a:cubicBezTo>
                  <a:cubicBezTo>
                    <a:pt x="9628" y="24970"/>
                    <a:pt x="9457" y="24950"/>
                    <a:pt x="9291" y="24914"/>
                  </a:cubicBezTo>
                  <a:cubicBezTo>
                    <a:pt x="9531" y="24697"/>
                    <a:pt x="10003" y="24327"/>
                    <a:pt x="10451" y="24295"/>
                  </a:cubicBezTo>
                  <a:cubicBezTo>
                    <a:pt x="10520" y="24289"/>
                    <a:pt x="10575" y="24234"/>
                    <a:pt x="10581" y="24165"/>
                  </a:cubicBezTo>
                  <a:cubicBezTo>
                    <a:pt x="10587" y="24093"/>
                    <a:pt x="10542" y="24030"/>
                    <a:pt x="10472" y="24012"/>
                  </a:cubicBezTo>
                  <a:cubicBezTo>
                    <a:pt x="10397" y="23996"/>
                    <a:pt x="10332" y="23979"/>
                    <a:pt x="10274" y="23967"/>
                  </a:cubicBezTo>
                  <a:cubicBezTo>
                    <a:pt x="10471" y="23856"/>
                    <a:pt x="10761" y="23731"/>
                    <a:pt x="11066" y="23731"/>
                  </a:cubicBezTo>
                  <a:cubicBezTo>
                    <a:pt x="11099" y="23731"/>
                    <a:pt x="11132" y="23732"/>
                    <a:pt x="11165" y="23735"/>
                  </a:cubicBezTo>
                  <a:cubicBezTo>
                    <a:pt x="11169" y="23736"/>
                    <a:pt x="11172" y="23736"/>
                    <a:pt x="11176" y="23736"/>
                  </a:cubicBezTo>
                  <a:cubicBezTo>
                    <a:pt x="11218" y="23736"/>
                    <a:pt x="11258" y="23716"/>
                    <a:pt x="11285" y="23682"/>
                  </a:cubicBezTo>
                  <a:cubicBezTo>
                    <a:pt x="11317" y="23648"/>
                    <a:pt x="11327" y="23599"/>
                    <a:pt x="11311" y="23555"/>
                  </a:cubicBezTo>
                  <a:cubicBezTo>
                    <a:pt x="11289" y="23464"/>
                    <a:pt x="11248" y="23381"/>
                    <a:pt x="11193" y="23308"/>
                  </a:cubicBezTo>
                  <a:cubicBezTo>
                    <a:pt x="11365" y="23228"/>
                    <a:pt x="11639" y="23125"/>
                    <a:pt x="11924" y="23125"/>
                  </a:cubicBezTo>
                  <a:cubicBezTo>
                    <a:pt x="11979" y="23125"/>
                    <a:pt x="12035" y="23129"/>
                    <a:pt x="12091" y="23138"/>
                  </a:cubicBezTo>
                  <a:cubicBezTo>
                    <a:pt x="12099" y="23139"/>
                    <a:pt x="12107" y="23140"/>
                    <a:pt x="12115" y="23140"/>
                  </a:cubicBezTo>
                  <a:cubicBezTo>
                    <a:pt x="12232" y="23140"/>
                    <a:pt x="12303" y="22999"/>
                    <a:pt x="12221" y="22906"/>
                  </a:cubicBezTo>
                  <a:cubicBezTo>
                    <a:pt x="12170" y="22847"/>
                    <a:pt x="12122" y="22788"/>
                    <a:pt x="12077" y="22724"/>
                  </a:cubicBezTo>
                  <a:cubicBezTo>
                    <a:pt x="12265" y="22604"/>
                    <a:pt x="12475" y="22522"/>
                    <a:pt x="12696" y="22487"/>
                  </a:cubicBezTo>
                  <a:lnTo>
                    <a:pt x="12779" y="22473"/>
                  </a:lnTo>
                  <a:cubicBezTo>
                    <a:pt x="13309" y="22380"/>
                    <a:pt x="14374" y="22200"/>
                    <a:pt x="15219" y="21804"/>
                  </a:cubicBezTo>
                  <a:close/>
                  <a:moveTo>
                    <a:pt x="15409" y="0"/>
                  </a:moveTo>
                  <a:cubicBezTo>
                    <a:pt x="15323" y="0"/>
                    <a:pt x="15240" y="79"/>
                    <a:pt x="15268" y="183"/>
                  </a:cubicBezTo>
                  <a:cubicBezTo>
                    <a:pt x="15385" y="575"/>
                    <a:pt x="15197" y="1022"/>
                    <a:pt x="15017" y="1453"/>
                  </a:cubicBezTo>
                  <a:cubicBezTo>
                    <a:pt x="14962" y="1586"/>
                    <a:pt x="14908" y="1717"/>
                    <a:pt x="14863" y="1845"/>
                  </a:cubicBezTo>
                  <a:cubicBezTo>
                    <a:pt x="14795" y="2033"/>
                    <a:pt x="14754" y="2229"/>
                    <a:pt x="14738" y="2427"/>
                  </a:cubicBezTo>
                  <a:cubicBezTo>
                    <a:pt x="14631" y="2330"/>
                    <a:pt x="14510" y="2249"/>
                    <a:pt x="14380" y="2185"/>
                  </a:cubicBezTo>
                  <a:cubicBezTo>
                    <a:pt x="14362" y="2177"/>
                    <a:pt x="14343" y="2173"/>
                    <a:pt x="14324" y="2173"/>
                  </a:cubicBezTo>
                  <a:cubicBezTo>
                    <a:pt x="14279" y="2173"/>
                    <a:pt x="14234" y="2196"/>
                    <a:pt x="14208" y="2235"/>
                  </a:cubicBezTo>
                  <a:cubicBezTo>
                    <a:pt x="13895" y="2676"/>
                    <a:pt x="13909" y="3614"/>
                    <a:pt x="13949" y="4150"/>
                  </a:cubicBezTo>
                  <a:cubicBezTo>
                    <a:pt x="13869" y="4083"/>
                    <a:pt x="13776" y="4010"/>
                    <a:pt x="13670" y="3932"/>
                  </a:cubicBezTo>
                  <a:cubicBezTo>
                    <a:pt x="13645" y="3914"/>
                    <a:pt x="13617" y="3905"/>
                    <a:pt x="13588" y="3905"/>
                  </a:cubicBezTo>
                  <a:cubicBezTo>
                    <a:pt x="13546" y="3905"/>
                    <a:pt x="13505" y="3924"/>
                    <a:pt x="13478" y="3960"/>
                  </a:cubicBezTo>
                  <a:cubicBezTo>
                    <a:pt x="13080" y="4457"/>
                    <a:pt x="13203" y="5496"/>
                    <a:pt x="13290" y="5990"/>
                  </a:cubicBezTo>
                  <a:lnTo>
                    <a:pt x="12971" y="5856"/>
                  </a:lnTo>
                  <a:cubicBezTo>
                    <a:pt x="12952" y="5848"/>
                    <a:pt x="12933" y="5844"/>
                    <a:pt x="12914" y="5844"/>
                  </a:cubicBezTo>
                  <a:cubicBezTo>
                    <a:pt x="12890" y="5844"/>
                    <a:pt x="12867" y="5850"/>
                    <a:pt x="12847" y="5862"/>
                  </a:cubicBezTo>
                  <a:cubicBezTo>
                    <a:pt x="12809" y="5881"/>
                    <a:pt x="12781" y="5919"/>
                    <a:pt x="12775" y="5960"/>
                  </a:cubicBezTo>
                  <a:cubicBezTo>
                    <a:pt x="12767" y="6002"/>
                    <a:pt x="12619" y="6904"/>
                    <a:pt x="12941" y="7905"/>
                  </a:cubicBezTo>
                  <a:cubicBezTo>
                    <a:pt x="12852" y="7860"/>
                    <a:pt x="12767" y="7806"/>
                    <a:pt x="12686" y="7747"/>
                  </a:cubicBezTo>
                  <a:cubicBezTo>
                    <a:pt x="12661" y="7728"/>
                    <a:pt x="12632" y="7718"/>
                    <a:pt x="12602" y="7718"/>
                  </a:cubicBezTo>
                  <a:cubicBezTo>
                    <a:pt x="12583" y="7718"/>
                    <a:pt x="12563" y="7723"/>
                    <a:pt x="12544" y="7731"/>
                  </a:cubicBezTo>
                  <a:cubicBezTo>
                    <a:pt x="12496" y="7751"/>
                    <a:pt x="12463" y="7795"/>
                    <a:pt x="12459" y="7846"/>
                  </a:cubicBezTo>
                  <a:cubicBezTo>
                    <a:pt x="12399" y="8477"/>
                    <a:pt x="12548" y="8942"/>
                    <a:pt x="12676" y="9211"/>
                  </a:cubicBezTo>
                  <a:cubicBezTo>
                    <a:pt x="12589" y="9177"/>
                    <a:pt x="12504" y="9136"/>
                    <a:pt x="12425" y="9088"/>
                  </a:cubicBezTo>
                  <a:cubicBezTo>
                    <a:pt x="12403" y="9076"/>
                    <a:pt x="12379" y="9070"/>
                    <a:pt x="12354" y="9070"/>
                  </a:cubicBezTo>
                  <a:cubicBezTo>
                    <a:pt x="12331" y="9070"/>
                    <a:pt x="12307" y="9075"/>
                    <a:pt x="12287" y="9086"/>
                  </a:cubicBezTo>
                  <a:cubicBezTo>
                    <a:pt x="12243" y="9108"/>
                    <a:pt x="12213" y="9152"/>
                    <a:pt x="12211" y="9201"/>
                  </a:cubicBezTo>
                  <a:cubicBezTo>
                    <a:pt x="12168" y="9761"/>
                    <a:pt x="12405" y="10283"/>
                    <a:pt x="12568" y="10568"/>
                  </a:cubicBezTo>
                  <a:lnTo>
                    <a:pt x="12190" y="10580"/>
                  </a:lnTo>
                  <a:cubicBezTo>
                    <a:pt x="12146" y="10580"/>
                    <a:pt x="12103" y="10604"/>
                    <a:pt x="12079" y="10640"/>
                  </a:cubicBezTo>
                  <a:cubicBezTo>
                    <a:pt x="12053" y="10677"/>
                    <a:pt x="12045" y="10725"/>
                    <a:pt x="12059" y="10768"/>
                  </a:cubicBezTo>
                  <a:cubicBezTo>
                    <a:pt x="12196" y="11168"/>
                    <a:pt x="12494" y="11641"/>
                    <a:pt x="12665" y="11892"/>
                  </a:cubicBezTo>
                  <a:cubicBezTo>
                    <a:pt x="12580" y="11901"/>
                    <a:pt x="12495" y="11905"/>
                    <a:pt x="12411" y="11905"/>
                  </a:cubicBezTo>
                  <a:cubicBezTo>
                    <a:pt x="12383" y="11905"/>
                    <a:pt x="12354" y="11905"/>
                    <a:pt x="12326" y="11904"/>
                  </a:cubicBezTo>
                  <a:cubicBezTo>
                    <a:pt x="12322" y="11904"/>
                    <a:pt x="12319" y="11903"/>
                    <a:pt x="12315" y="11903"/>
                  </a:cubicBezTo>
                  <a:cubicBezTo>
                    <a:pt x="12274" y="11903"/>
                    <a:pt x="12237" y="11923"/>
                    <a:pt x="12213" y="11955"/>
                  </a:cubicBezTo>
                  <a:cubicBezTo>
                    <a:pt x="12186" y="11989"/>
                    <a:pt x="12174" y="12034"/>
                    <a:pt x="12184" y="12078"/>
                  </a:cubicBezTo>
                  <a:cubicBezTo>
                    <a:pt x="12257" y="12422"/>
                    <a:pt x="12605" y="12907"/>
                    <a:pt x="12827" y="13186"/>
                  </a:cubicBezTo>
                  <a:lnTo>
                    <a:pt x="12651" y="13196"/>
                  </a:lnTo>
                  <a:cubicBezTo>
                    <a:pt x="12605" y="13198"/>
                    <a:pt x="12566" y="13222"/>
                    <a:pt x="12542" y="13257"/>
                  </a:cubicBezTo>
                  <a:cubicBezTo>
                    <a:pt x="12516" y="13293"/>
                    <a:pt x="12508" y="13338"/>
                    <a:pt x="12520" y="13380"/>
                  </a:cubicBezTo>
                  <a:cubicBezTo>
                    <a:pt x="12641" y="13783"/>
                    <a:pt x="13040" y="14240"/>
                    <a:pt x="13341" y="14545"/>
                  </a:cubicBezTo>
                  <a:cubicBezTo>
                    <a:pt x="13276" y="14537"/>
                    <a:pt x="13201" y="14533"/>
                    <a:pt x="13124" y="14531"/>
                  </a:cubicBezTo>
                  <a:cubicBezTo>
                    <a:pt x="13122" y="14531"/>
                    <a:pt x="13120" y="14531"/>
                    <a:pt x="13118" y="14531"/>
                  </a:cubicBezTo>
                  <a:cubicBezTo>
                    <a:pt x="13073" y="14531"/>
                    <a:pt x="13030" y="14555"/>
                    <a:pt x="13005" y="14593"/>
                  </a:cubicBezTo>
                  <a:cubicBezTo>
                    <a:pt x="12975" y="14630"/>
                    <a:pt x="12969" y="14682"/>
                    <a:pt x="12987" y="14725"/>
                  </a:cubicBezTo>
                  <a:cubicBezTo>
                    <a:pt x="13209" y="15295"/>
                    <a:pt x="13567" y="15801"/>
                    <a:pt x="14030" y="16201"/>
                  </a:cubicBezTo>
                  <a:cubicBezTo>
                    <a:pt x="14002" y="16195"/>
                    <a:pt x="13976" y="16193"/>
                    <a:pt x="13947" y="16189"/>
                  </a:cubicBezTo>
                  <a:cubicBezTo>
                    <a:pt x="13941" y="16189"/>
                    <a:pt x="13935" y="16188"/>
                    <a:pt x="13929" y="16188"/>
                  </a:cubicBezTo>
                  <a:cubicBezTo>
                    <a:pt x="13869" y="16188"/>
                    <a:pt x="13812" y="16226"/>
                    <a:pt x="13792" y="16286"/>
                  </a:cubicBezTo>
                  <a:cubicBezTo>
                    <a:pt x="13753" y="16409"/>
                    <a:pt x="13826" y="16587"/>
                    <a:pt x="14042" y="17080"/>
                  </a:cubicBezTo>
                  <a:cubicBezTo>
                    <a:pt x="14190" y="17412"/>
                    <a:pt x="14372" y="17825"/>
                    <a:pt x="14520" y="18271"/>
                  </a:cubicBezTo>
                  <a:cubicBezTo>
                    <a:pt x="14704" y="18823"/>
                    <a:pt x="14888" y="19444"/>
                    <a:pt x="15043" y="20047"/>
                  </a:cubicBezTo>
                  <a:cubicBezTo>
                    <a:pt x="14621" y="19163"/>
                    <a:pt x="14111" y="18011"/>
                    <a:pt x="14053" y="17469"/>
                  </a:cubicBezTo>
                  <a:cubicBezTo>
                    <a:pt x="14045" y="17389"/>
                    <a:pt x="13978" y="17341"/>
                    <a:pt x="13909" y="17341"/>
                  </a:cubicBezTo>
                  <a:cubicBezTo>
                    <a:pt x="13869" y="17341"/>
                    <a:pt x="13828" y="17358"/>
                    <a:pt x="13798" y="17394"/>
                  </a:cubicBezTo>
                  <a:lnTo>
                    <a:pt x="13769" y="17434"/>
                  </a:lnTo>
                  <a:cubicBezTo>
                    <a:pt x="13782" y="16896"/>
                    <a:pt x="13664" y="16361"/>
                    <a:pt x="13422" y="15879"/>
                  </a:cubicBezTo>
                  <a:cubicBezTo>
                    <a:pt x="13402" y="15837"/>
                    <a:pt x="13363" y="15807"/>
                    <a:pt x="13317" y="15801"/>
                  </a:cubicBezTo>
                  <a:cubicBezTo>
                    <a:pt x="13310" y="15800"/>
                    <a:pt x="13302" y="15799"/>
                    <a:pt x="13294" y="15799"/>
                  </a:cubicBezTo>
                  <a:cubicBezTo>
                    <a:pt x="13257" y="15799"/>
                    <a:pt x="13221" y="15815"/>
                    <a:pt x="13193" y="15841"/>
                  </a:cubicBezTo>
                  <a:cubicBezTo>
                    <a:pt x="13151" y="15885"/>
                    <a:pt x="13110" y="15926"/>
                    <a:pt x="13074" y="15968"/>
                  </a:cubicBezTo>
                  <a:cubicBezTo>
                    <a:pt x="13060" y="15592"/>
                    <a:pt x="13001" y="15067"/>
                    <a:pt x="12803" y="14739"/>
                  </a:cubicBezTo>
                  <a:cubicBezTo>
                    <a:pt x="12781" y="14703"/>
                    <a:pt x="12746" y="14680"/>
                    <a:pt x="12704" y="14674"/>
                  </a:cubicBezTo>
                  <a:cubicBezTo>
                    <a:pt x="12695" y="14672"/>
                    <a:pt x="12687" y="14671"/>
                    <a:pt x="12678" y="14671"/>
                  </a:cubicBezTo>
                  <a:cubicBezTo>
                    <a:pt x="12646" y="14671"/>
                    <a:pt x="12614" y="14683"/>
                    <a:pt x="12589" y="14703"/>
                  </a:cubicBezTo>
                  <a:lnTo>
                    <a:pt x="12479" y="14796"/>
                  </a:lnTo>
                  <a:cubicBezTo>
                    <a:pt x="12425" y="14482"/>
                    <a:pt x="12316" y="13965"/>
                    <a:pt x="12128" y="13702"/>
                  </a:cubicBezTo>
                  <a:cubicBezTo>
                    <a:pt x="12105" y="13667"/>
                    <a:pt x="12067" y="13647"/>
                    <a:pt x="12025" y="13645"/>
                  </a:cubicBezTo>
                  <a:cubicBezTo>
                    <a:pt x="12020" y="13644"/>
                    <a:pt x="12014" y="13644"/>
                    <a:pt x="12008" y="13644"/>
                  </a:cubicBezTo>
                  <a:cubicBezTo>
                    <a:pt x="11973" y="13644"/>
                    <a:pt x="11938" y="13659"/>
                    <a:pt x="11913" y="13684"/>
                  </a:cubicBezTo>
                  <a:cubicBezTo>
                    <a:pt x="11845" y="13752"/>
                    <a:pt x="11774" y="13815"/>
                    <a:pt x="11699" y="13872"/>
                  </a:cubicBezTo>
                  <a:cubicBezTo>
                    <a:pt x="11636" y="13607"/>
                    <a:pt x="11501" y="13127"/>
                    <a:pt x="11317" y="12792"/>
                  </a:cubicBezTo>
                  <a:cubicBezTo>
                    <a:pt x="11295" y="12755"/>
                    <a:pt x="11260" y="12729"/>
                    <a:pt x="11218" y="12721"/>
                  </a:cubicBezTo>
                  <a:cubicBezTo>
                    <a:pt x="11209" y="12719"/>
                    <a:pt x="11200" y="12719"/>
                    <a:pt x="11192" y="12719"/>
                  </a:cubicBezTo>
                  <a:cubicBezTo>
                    <a:pt x="11157" y="12719"/>
                    <a:pt x="11125" y="12731"/>
                    <a:pt x="11100" y="12753"/>
                  </a:cubicBezTo>
                  <a:lnTo>
                    <a:pt x="10856" y="12964"/>
                  </a:lnTo>
                  <a:cubicBezTo>
                    <a:pt x="10767" y="12685"/>
                    <a:pt x="10559" y="12212"/>
                    <a:pt x="10154" y="11876"/>
                  </a:cubicBezTo>
                  <a:cubicBezTo>
                    <a:pt x="10127" y="11855"/>
                    <a:pt x="10096" y="11846"/>
                    <a:pt x="10065" y="11846"/>
                  </a:cubicBezTo>
                  <a:cubicBezTo>
                    <a:pt x="10002" y="11846"/>
                    <a:pt x="9942" y="11886"/>
                    <a:pt x="9924" y="11953"/>
                  </a:cubicBezTo>
                  <a:cubicBezTo>
                    <a:pt x="9908" y="12021"/>
                    <a:pt x="9887" y="12088"/>
                    <a:pt x="9859" y="12153"/>
                  </a:cubicBezTo>
                  <a:cubicBezTo>
                    <a:pt x="9754" y="11904"/>
                    <a:pt x="9531" y="11518"/>
                    <a:pt x="9074" y="11158"/>
                  </a:cubicBezTo>
                  <a:cubicBezTo>
                    <a:pt x="9048" y="11137"/>
                    <a:pt x="9016" y="11126"/>
                    <a:pt x="8985" y="11126"/>
                  </a:cubicBezTo>
                  <a:cubicBezTo>
                    <a:pt x="8966" y="11126"/>
                    <a:pt x="8947" y="11130"/>
                    <a:pt x="8929" y="11138"/>
                  </a:cubicBezTo>
                  <a:cubicBezTo>
                    <a:pt x="8880" y="11158"/>
                    <a:pt x="8848" y="11201"/>
                    <a:pt x="8842" y="11253"/>
                  </a:cubicBezTo>
                  <a:cubicBezTo>
                    <a:pt x="8834" y="11326"/>
                    <a:pt x="8820" y="11397"/>
                    <a:pt x="8801" y="11469"/>
                  </a:cubicBezTo>
                  <a:cubicBezTo>
                    <a:pt x="8345" y="10667"/>
                    <a:pt x="7843" y="10384"/>
                    <a:pt x="7819" y="10372"/>
                  </a:cubicBezTo>
                  <a:cubicBezTo>
                    <a:pt x="7797" y="10361"/>
                    <a:pt x="7774" y="10356"/>
                    <a:pt x="7752" y="10356"/>
                  </a:cubicBezTo>
                  <a:cubicBezTo>
                    <a:pt x="7682" y="10356"/>
                    <a:pt x="7617" y="10409"/>
                    <a:pt x="7609" y="10485"/>
                  </a:cubicBezTo>
                  <a:lnTo>
                    <a:pt x="7586" y="10744"/>
                  </a:lnTo>
                  <a:cubicBezTo>
                    <a:pt x="7307" y="10479"/>
                    <a:pt x="6800" y="10072"/>
                    <a:pt x="6282" y="9999"/>
                  </a:cubicBezTo>
                  <a:cubicBezTo>
                    <a:pt x="6275" y="9997"/>
                    <a:pt x="6268" y="9997"/>
                    <a:pt x="6261" y="9997"/>
                  </a:cubicBezTo>
                  <a:cubicBezTo>
                    <a:pt x="6190" y="9997"/>
                    <a:pt x="6130" y="10049"/>
                    <a:pt x="6120" y="10119"/>
                  </a:cubicBezTo>
                  <a:lnTo>
                    <a:pt x="6106" y="10214"/>
                  </a:lnTo>
                  <a:cubicBezTo>
                    <a:pt x="5860" y="10001"/>
                    <a:pt x="5459" y="9670"/>
                    <a:pt x="5229" y="9591"/>
                  </a:cubicBezTo>
                  <a:cubicBezTo>
                    <a:pt x="5215" y="9587"/>
                    <a:pt x="5200" y="9585"/>
                    <a:pt x="5186" y="9585"/>
                  </a:cubicBezTo>
                  <a:cubicBezTo>
                    <a:pt x="5150" y="9585"/>
                    <a:pt x="5115" y="9597"/>
                    <a:pt x="5089" y="9621"/>
                  </a:cubicBezTo>
                  <a:cubicBezTo>
                    <a:pt x="5051" y="9654"/>
                    <a:pt x="5033" y="9704"/>
                    <a:pt x="5041" y="9753"/>
                  </a:cubicBezTo>
                  <a:cubicBezTo>
                    <a:pt x="5041" y="9771"/>
                    <a:pt x="5035" y="9791"/>
                    <a:pt x="5022" y="9803"/>
                  </a:cubicBezTo>
                  <a:cubicBezTo>
                    <a:pt x="4699" y="9575"/>
                    <a:pt x="3607" y="8867"/>
                    <a:pt x="2564" y="8867"/>
                  </a:cubicBezTo>
                  <a:cubicBezTo>
                    <a:pt x="2503" y="8867"/>
                    <a:pt x="2448" y="8904"/>
                    <a:pt x="2428" y="8962"/>
                  </a:cubicBezTo>
                  <a:cubicBezTo>
                    <a:pt x="2408" y="9019"/>
                    <a:pt x="2426" y="9083"/>
                    <a:pt x="2473" y="9118"/>
                  </a:cubicBezTo>
                  <a:cubicBezTo>
                    <a:pt x="3138" y="9650"/>
                    <a:pt x="4252" y="11148"/>
                    <a:pt x="4501" y="11490"/>
                  </a:cubicBezTo>
                  <a:cubicBezTo>
                    <a:pt x="4477" y="11530"/>
                    <a:pt x="4446" y="11566"/>
                    <a:pt x="4426" y="11569"/>
                  </a:cubicBezTo>
                  <a:cubicBezTo>
                    <a:pt x="4398" y="11564"/>
                    <a:pt x="4377" y="11548"/>
                    <a:pt x="4359" y="11528"/>
                  </a:cubicBezTo>
                  <a:cubicBezTo>
                    <a:pt x="4332" y="11501"/>
                    <a:pt x="4296" y="11486"/>
                    <a:pt x="4259" y="11486"/>
                  </a:cubicBezTo>
                  <a:cubicBezTo>
                    <a:pt x="4237" y="11486"/>
                    <a:pt x="4215" y="11491"/>
                    <a:pt x="4195" y="11502"/>
                  </a:cubicBezTo>
                  <a:cubicBezTo>
                    <a:pt x="4137" y="11528"/>
                    <a:pt x="4106" y="11587"/>
                    <a:pt x="4115" y="11649"/>
                  </a:cubicBezTo>
                  <a:cubicBezTo>
                    <a:pt x="4161" y="11971"/>
                    <a:pt x="4408" y="12236"/>
                    <a:pt x="4652" y="12420"/>
                  </a:cubicBezTo>
                  <a:cubicBezTo>
                    <a:pt x="4386" y="12489"/>
                    <a:pt x="4284" y="12580"/>
                    <a:pt x="4258" y="12606"/>
                  </a:cubicBezTo>
                  <a:cubicBezTo>
                    <a:pt x="4232" y="12632"/>
                    <a:pt x="4216" y="12670"/>
                    <a:pt x="4218" y="12709"/>
                  </a:cubicBezTo>
                  <a:cubicBezTo>
                    <a:pt x="4218" y="12747"/>
                    <a:pt x="4234" y="12784"/>
                    <a:pt x="4262" y="12812"/>
                  </a:cubicBezTo>
                  <a:cubicBezTo>
                    <a:pt x="4377" y="12919"/>
                    <a:pt x="4798" y="13311"/>
                    <a:pt x="5200" y="13560"/>
                  </a:cubicBezTo>
                  <a:cubicBezTo>
                    <a:pt x="4784" y="13643"/>
                    <a:pt x="4598" y="13764"/>
                    <a:pt x="4590" y="13772"/>
                  </a:cubicBezTo>
                  <a:cubicBezTo>
                    <a:pt x="4523" y="13817"/>
                    <a:pt x="4509" y="13912"/>
                    <a:pt x="4561" y="13975"/>
                  </a:cubicBezTo>
                  <a:cubicBezTo>
                    <a:pt x="4588" y="14013"/>
                    <a:pt x="5142" y="14763"/>
                    <a:pt x="5898" y="15079"/>
                  </a:cubicBezTo>
                  <a:cubicBezTo>
                    <a:pt x="5736" y="15123"/>
                    <a:pt x="5667" y="15139"/>
                    <a:pt x="5667" y="15139"/>
                  </a:cubicBezTo>
                  <a:cubicBezTo>
                    <a:pt x="5560" y="15166"/>
                    <a:pt x="5522" y="15299"/>
                    <a:pt x="5599" y="15378"/>
                  </a:cubicBezTo>
                  <a:cubicBezTo>
                    <a:pt x="5631" y="15410"/>
                    <a:pt x="6306" y="16071"/>
                    <a:pt x="7216" y="16096"/>
                  </a:cubicBezTo>
                  <a:cubicBezTo>
                    <a:pt x="7103" y="16272"/>
                    <a:pt x="6990" y="16324"/>
                    <a:pt x="6984" y="16326"/>
                  </a:cubicBezTo>
                  <a:cubicBezTo>
                    <a:pt x="6937" y="16346"/>
                    <a:pt x="6901" y="16389"/>
                    <a:pt x="6895" y="16441"/>
                  </a:cubicBezTo>
                  <a:cubicBezTo>
                    <a:pt x="6889" y="16492"/>
                    <a:pt x="6911" y="16541"/>
                    <a:pt x="6953" y="16573"/>
                  </a:cubicBezTo>
                  <a:cubicBezTo>
                    <a:pt x="6982" y="16595"/>
                    <a:pt x="7633" y="17078"/>
                    <a:pt x="8448" y="17089"/>
                  </a:cubicBezTo>
                  <a:cubicBezTo>
                    <a:pt x="8233" y="17355"/>
                    <a:pt x="8215" y="17459"/>
                    <a:pt x="8268" y="17550"/>
                  </a:cubicBezTo>
                  <a:cubicBezTo>
                    <a:pt x="8288" y="17584"/>
                    <a:pt x="8322" y="17610"/>
                    <a:pt x="8361" y="17622"/>
                  </a:cubicBezTo>
                  <a:cubicBezTo>
                    <a:pt x="8669" y="17878"/>
                    <a:pt x="9055" y="18017"/>
                    <a:pt x="9452" y="18017"/>
                  </a:cubicBezTo>
                  <a:cubicBezTo>
                    <a:pt x="9512" y="18017"/>
                    <a:pt x="9573" y="18014"/>
                    <a:pt x="9633" y="18007"/>
                  </a:cubicBezTo>
                  <a:cubicBezTo>
                    <a:pt x="9667" y="18170"/>
                    <a:pt x="9752" y="18316"/>
                    <a:pt x="9879" y="18421"/>
                  </a:cubicBezTo>
                  <a:cubicBezTo>
                    <a:pt x="9891" y="18431"/>
                    <a:pt x="9905" y="18437"/>
                    <a:pt x="9918" y="18443"/>
                  </a:cubicBezTo>
                  <a:cubicBezTo>
                    <a:pt x="9940" y="18451"/>
                    <a:pt x="10336" y="18581"/>
                    <a:pt x="10745" y="18581"/>
                  </a:cubicBezTo>
                  <a:cubicBezTo>
                    <a:pt x="10650" y="18738"/>
                    <a:pt x="10641" y="18823"/>
                    <a:pt x="10694" y="18896"/>
                  </a:cubicBezTo>
                  <a:cubicBezTo>
                    <a:pt x="10724" y="18939"/>
                    <a:pt x="10771" y="18965"/>
                    <a:pt x="10825" y="18965"/>
                  </a:cubicBezTo>
                  <a:cubicBezTo>
                    <a:pt x="10967" y="19009"/>
                    <a:pt x="11501" y="19157"/>
                    <a:pt x="11913" y="19185"/>
                  </a:cubicBezTo>
                  <a:cubicBezTo>
                    <a:pt x="11865" y="19272"/>
                    <a:pt x="11857" y="19343"/>
                    <a:pt x="11883" y="19410"/>
                  </a:cubicBezTo>
                  <a:cubicBezTo>
                    <a:pt x="11913" y="19476"/>
                    <a:pt x="11974" y="19519"/>
                    <a:pt x="12045" y="19527"/>
                  </a:cubicBezTo>
                  <a:cubicBezTo>
                    <a:pt x="12209" y="19576"/>
                    <a:pt x="13966" y="20113"/>
                    <a:pt x="14997" y="21225"/>
                  </a:cubicBezTo>
                  <a:cubicBezTo>
                    <a:pt x="13705" y="21046"/>
                    <a:pt x="12455" y="20069"/>
                    <a:pt x="12334" y="19972"/>
                  </a:cubicBezTo>
                  <a:cubicBezTo>
                    <a:pt x="12297" y="19932"/>
                    <a:pt x="12245" y="19910"/>
                    <a:pt x="12190" y="19910"/>
                  </a:cubicBezTo>
                  <a:cubicBezTo>
                    <a:pt x="12178" y="19910"/>
                    <a:pt x="12166" y="19911"/>
                    <a:pt x="12154" y="19913"/>
                  </a:cubicBezTo>
                  <a:cubicBezTo>
                    <a:pt x="12091" y="19927"/>
                    <a:pt x="12045" y="19970"/>
                    <a:pt x="12010" y="20030"/>
                  </a:cubicBezTo>
                  <a:cubicBezTo>
                    <a:pt x="11784" y="19756"/>
                    <a:pt x="11432" y="19468"/>
                    <a:pt x="11329" y="19386"/>
                  </a:cubicBezTo>
                  <a:cubicBezTo>
                    <a:pt x="11301" y="19347"/>
                    <a:pt x="11254" y="19323"/>
                    <a:pt x="11204" y="19323"/>
                  </a:cubicBezTo>
                  <a:cubicBezTo>
                    <a:pt x="11201" y="19323"/>
                    <a:pt x="11198" y="19323"/>
                    <a:pt x="11194" y="19323"/>
                  </a:cubicBezTo>
                  <a:cubicBezTo>
                    <a:pt x="11110" y="19323"/>
                    <a:pt x="11062" y="19372"/>
                    <a:pt x="11003" y="19497"/>
                  </a:cubicBezTo>
                  <a:cubicBezTo>
                    <a:pt x="10860" y="19311"/>
                    <a:pt x="10694" y="19143"/>
                    <a:pt x="10508" y="19001"/>
                  </a:cubicBezTo>
                  <a:cubicBezTo>
                    <a:pt x="10496" y="18993"/>
                    <a:pt x="10482" y="18985"/>
                    <a:pt x="10466" y="18981"/>
                  </a:cubicBezTo>
                  <a:cubicBezTo>
                    <a:pt x="10411" y="18966"/>
                    <a:pt x="10355" y="18958"/>
                    <a:pt x="10299" y="18958"/>
                  </a:cubicBezTo>
                  <a:cubicBezTo>
                    <a:pt x="10216" y="18958"/>
                    <a:pt x="10132" y="18975"/>
                    <a:pt x="10053" y="19007"/>
                  </a:cubicBezTo>
                  <a:cubicBezTo>
                    <a:pt x="9857" y="18660"/>
                    <a:pt x="9533" y="18407"/>
                    <a:pt x="9149" y="18300"/>
                  </a:cubicBezTo>
                  <a:cubicBezTo>
                    <a:pt x="9121" y="18281"/>
                    <a:pt x="9089" y="18270"/>
                    <a:pt x="9056" y="18270"/>
                  </a:cubicBezTo>
                  <a:cubicBezTo>
                    <a:pt x="9052" y="18270"/>
                    <a:pt x="9047" y="18270"/>
                    <a:pt x="9042" y="18271"/>
                  </a:cubicBezTo>
                  <a:cubicBezTo>
                    <a:pt x="8945" y="18277"/>
                    <a:pt x="8878" y="18336"/>
                    <a:pt x="8797" y="18603"/>
                  </a:cubicBezTo>
                  <a:cubicBezTo>
                    <a:pt x="8379" y="18049"/>
                    <a:pt x="7732" y="17831"/>
                    <a:pt x="7702" y="17820"/>
                  </a:cubicBezTo>
                  <a:cubicBezTo>
                    <a:pt x="7688" y="17815"/>
                    <a:pt x="7673" y="17813"/>
                    <a:pt x="7659" y="17813"/>
                  </a:cubicBezTo>
                  <a:cubicBezTo>
                    <a:pt x="7624" y="17813"/>
                    <a:pt x="7590" y="17825"/>
                    <a:pt x="7564" y="17849"/>
                  </a:cubicBezTo>
                  <a:cubicBezTo>
                    <a:pt x="7524" y="17883"/>
                    <a:pt x="7509" y="17934"/>
                    <a:pt x="7518" y="17986"/>
                  </a:cubicBezTo>
                  <a:cubicBezTo>
                    <a:pt x="7526" y="18067"/>
                    <a:pt x="7514" y="18148"/>
                    <a:pt x="7483" y="18223"/>
                  </a:cubicBezTo>
                  <a:cubicBezTo>
                    <a:pt x="7008" y="17608"/>
                    <a:pt x="6217" y="17459"/>
                    <a:pt x="6181" y="17454"/>
                  </a:cubicBezTo>
                  <a:cubicBezTo>
                    <a:pt x="6172" y="17452"/>
                    <a:pt x="6163" y="17451"/>
                    <a:pt x="6154" y="17451"/>
                  </a:cubicBezTo>
                  <a:cubicBezTo>
                    <a:pt x="6113" y="17451"/>
                    <a:pt x="6072" y="17469"/>
                    <a:pt x="6046" y="17503"/>
                  </a:cubicBezTo>
                  <a:cubicBezTo>
                    <a:pt x="6013" y="17541"/>
                    <a:pt x="6003" y="17594"/>
                    <a:pt x="6021" y="17641"/>
                  </a:cubicBezTo>
                  <a:cubicBezTo>
                    <a:pt x="6021" y="17645"/>
                    <a:pt x="6039" y="17687"/>
                    <a:pt x="6074" y="17786"/>
                  </a:cubicBezTo>
                  <a:cubicBezTo>
                    <a:pt x="5479" y="17428"/>
                    <a:pt x="4705" y="17410"/>
                    <a:pt x="4663" y="17410"/>
                  </a:cubicBezTo>
                  <a:cubicBezTo>
                    <a:pt x="4626" y="17410"/>
                    <a:pt x="4590" y="17424"/>
                    <a:pt x="4563" y="17450"/>
                  </a:cubicBezTo>
                  <a:cubicBezTo>
                    <a:pt x="4535" y="17477"/>
                    <a:pt x="4519" y="17515"/>
                    <a:pt x="4519" y="17554"/>
                  </a:cubicBezTo>
                  <a:cubicBezTo>
                    <a:pt x="4519" y="17564"/>
                    <a:pt x="4527" y="17742"/>
                    <a:pt x="4658" y="18059"/>
                  </a:cubicBezTo>
                  <a:cubicBezTo>
                    <a:pt x="4284" y="17905"/>
                    <a:pt x="3825" y="17804"/>
                    <a:pt x="3700" y="17778"/>
                  </a:cubicBezTo>
                  <a:cubicBezTo>
                    <a:pt x="3691" y="17776"/>
                    <a:pt x="3683" y="17776"/>
                    <a:pt x="3674" y="17776"/>
                  </a:cubicBezTo>
                  <a:cubicBezTo>
                    <a:pt x="3605" y="17776"/>
                    <a:pt x="3544" y="17824"/>
                    <a:pt x="3528" y="17895"/>
                  </a:cubicBezTo>
                  <a:cubicBezTo>
                    <a:pt x="3524" y="17920"/>
                    <a:pt x="3512" y="18035"/>
                    <a:pt x="3581" y="18237"/>
                  </a:cubicBezTo>
                  <a:cubicBezTo>
                    <a:pt x="3453" y="18198"/>
                    <a:pt x="3310" y="18171"/>
                    <a:pt x="3168" y="18171"/>
                  </a:cubicBezTo>
                  <a:cubicBezTo>
                    <a:pt x="3037" y="18171"/>
                    <a:pt x="2907" y="18194"/>
                    <a:pt x="2790" y="18253"/>
                  </a:cubicBezTo>
                  <a:cubicBezTo>
                    <a:pt x="2734" y="18282"/>
                    <a:pt x="2703" y="18342"/>
                    <a:pt x="2711" y="18403"/>
                  </a:cubicBezTo>
                  <a:cubicBezTo>
                    <a:pt x="2717" y="18431"/>
                    <a:pt x="2729" y="18457"/>
                    <a:pt x="2746" y="18476"/>
                  </a:cubicBezTo>
                  <a:lnTo>
                    <a:pt x="2740" y="18476"/>
                  </a:lnTo>
                  <a:cubicBezTo>
                    <a:pt x="2731" y="18476"/>
                    <a:pt x="2368" y="18496"/>
                    <a:pt x="1902" y="18496"/>
                  </a:cubicBezTo>
                  <a:cubicBezTo>
                    <a:pt x="1338" y="18496"/>
                    <a:pt x="622" y="18467"/>
                    <a:pt x="192" y="18342"/>
                  </a:cubicBezTo>
                  <a:cubicBezTo>
                    <a:pt x="178" y="18338"/>
                    <a:pt x="164" y="18335"/>
                    <a:pt x="150" y="18335"/>
                  </a:cubicBezTo>
                  <a:cubicBezTo>
                    <a:pt x="106" y="18335"/>
                    <a:pt x="63" y="18356"/>
                    <a:pt x="36" y="18393"/>
                  </a:cubicBezTo>
                  <a:cubicBezTo>
                    <a:pt x="0" y="18443"/>
                    <a:pt x="0" y="18510"/>
                    <a:pt x="34" y="18559"/>
                  </a:cubicBezTo>
                  <a:cubicBezTo>
                    <a:pt x="505" y="19234"/>
                    <a:pt x="1413" y="19648"/>
                    <a:pt x="1818" y="19806"/>
                  </a:cubicBezTo>
                  <a:cubicBezTo>
                    <a:pt x="1795" y="19879"/>
                    <a:pt x="1799" y="19958"/>
                    <a:pt x="1828" y="20030"/>
                  </a:cubicBezTo>
                  <a:cubicBezTo>
                    <a:pt x="1838" y="20055"/>
                    <a:pt x="1854" y="20077"/>
                    <a:pt x="1876" y="20093"/>
                  </a:cubicBezTo>
                  <a:cubicBezTo>
                    <a:pt x="2040" y="20217"/>
                    <a:pt x="2452" y="20336"/>
                    <a:pt x="2727" y="20405"/>
                  </a:cubicBezTo>
                  <a:lnTo>
                    <a:pt x="2691" y="20439"/>
                  </a:lnTo>
                  <a:cubicBezTo>
                    <a:pt x="2634" y="20492"/>
                    <a:pt x="2630" y="20582"/>
                    <a:pt x="2683" y="20641"/>
                  </a:cubicBezTo>
                  <a:cubicBezTo>
                    <a:pt x="2986" y="20963"/>
                    <a:pt x="3500" y="21120"/>
                    <a:pt x="3831" y="21193"/>
                  </a:cubicBezTo>
                  <a:lnTo>
                    <a:pt x="3690" y="21312"/>
                  </a:lnTo>
                  <a:cubicBezTo>
                    <a:pt x="3652" y="21343"/>
                    <a:pt x="3635" y="21391"/>
                    <a:pt x="3641" y="21438"/>
                  </a:cubicBezTo>
                  <a:cubicBezTo>
                    <a:pt x="3647" y="21486"/>
                    <a:pt x="3676" y="21529"/>
                    <a:pt x="3720" y="21549"/>
                  </a:cubicBezTo>
                  <a:cubicBezTo>
                    <a:pt x="3737" y="21558"/>
                    <a:pt x="4072" y="21719"/>
                    <a:pt x="4664" y="21719"/>
                  </a:cubicBezTo>
                  <a:cubicBezTo>
                    <a:pt x="4753" y="21719"/>
                    <a:pt x="4847" y="21715"/>
                    <a:pt x="4946" y="21707"/>
                  </a:cubicBezTo>
                  <a:lnTo>
                    <a:pt x="4946" y="21707"/>
                  </a:lnTo>
                  <a:cubicBezTo>
                    <a:pt x="4917" y="21743"/>
                    <a:pt x="4883" y="21775"/>
                    <a:pt x="4847" y="21806"/>
                  </a:cubicBezTo>
                  <a:cubicBezTo>
                    <a:pt x="4808" y="21840"/>
                    <a:pt x="4792" y="21893"/>
                    <a:pt x="4802" y="21943"/>
                  </a:cubicBezTo>
                  <a:cubicBezTo>
                    <a:pt x="4814" y="21994"/>
                    <a:pt x="4851" y="22036"/>
                    <a:pt x="4901" y="22050"/>
                  </a:cubicBezTo>
                  <a:cubicBezTo>
                    <a:pt x="5167" y="22130"/>
                    <a:pt x="5404" y="22158"/>
                    <a:pt x="5601" y="22158"/>
                  </a:cubicBezTo>
                  <a:cubicBezTo>
                    <a:pt x="5743" y="22158"/>
                    <a:pt x="5864" y="22144"/>
                    <a:pt x="5961" y="22125"/>
                  </a:cubicBezTo>
                  <a:lnTo>
                    <a:pt x="5961" y="22125"/>
                  </a:lnTo>
                  <a:cubicBezTo>
                    <a:pt x="5936" y="22160"/>
                    <a:pt x="5908" y="22196"/>
                    <a:pt x="5878" y="22230"/>
                  </a:cubicBezTo>
                  <a:cubicBezTo>
                    <a:pt x="5849" y="22267"/>
                    <a:pt x="5837" y="22317"/>
                    <a:pt x="5851" y="22364"/>
                  </a:cubicBezTo>
                  <a:cubicBezTo>
                    <a:pt x="5864" y="22412"/>
                    <a:pt x="5902" y="22447"/>
                    <a:pt x="5948" y="22459"/>
                  </a:cubicBezTo>
                  <a:cubicBezTo>
                    <a:pt x="6109" y="22505"/>
                    <a:pt x="6271" y="22522"/>
                    <a:pt x="6424" y="22522"/>
                  </a:cubicBezTo>
                  <a:cubicBezTo>
                    <a:pt x="6673" y="22522"/>
                    <a:pt x="6897" y="22476"/>
                    <a:pt x="7052" y="22431"/>
                  </a:cubicBezTo>
                  <a:lnTo>
                    <a:pt x="7052" y="22431"/>
                  </a:lnTo>
                  <a:lnTo>
                    <a:pt x="7026" y="22675"/>
                  </a:lnTo>
                  <a:cubicBezTo>
                    <a:pt x="7022" y="22718"/>
                    <a:pt x="7036" y="22762"/>
                    <a:pt x="7067" y="22791"/>
                  </a:cubicBezTo>
                  <a:cubicBezTo>
                    <a:pt x="7094" y="22820"/>
                    <a:pt x="7132" y="22836"/>
                    <a:pt x="7169" y="22836"/>
                  </a:cubicBezTo>
                  <a:cubicBezTo>
                    <a:pt x="7174" y="22836"/>
                    <a:pt x="7178" y="22835"/>
                    <a:pt x="7182" y="22835"/>
                  </a:cubicBezTo>
                  <a:cubicBezTo>
                    <a:pt x="7501" y="22801"/>
                    <a:pt x="7890" y="22667"/>
                    <a:pt x="8116" y="22578"/>
                  </a:cubicBezTo>
                  <a:lnTo>
                    <a:pt x="8116" y="22578"/>
                  </a:lnTo>
                  <a:cubicBezTo>
                    <a:pt x="8114" y="22649"/>
                    <a:pt x="8104" y="22722"/>
                    <a:pt x="8090" y="22791"/>
                  </a:cubicBezTo>
                  <a:cubicBezTo>
                    <a:pt x="8084" y="22833"/>
                    <a:pt x="8094" y="22877"/>
                    <a:pt x="8122" y="22908"/>
                  </a:cubicBezTo>
                  <a:cubicBezTo>
                    <a:pt x="8150" y="22940"/>
                    <a:pt x="8189" y="22958"/>
                    <a:pt x="8231" y="22960"/>
                  </a:cubicBezTo>
                  <a:cubicBezTo>
                    <a:pt x="8516" y="22956"/>
                    <a:pt x="8905" y="22797"/>
                    <a:pt x="9157" y="22679"/>
                  </a:cubicBezTo>
                  <a:lnTo>
                    <a:pt x="9157" y="22679"/>
                  </a:lnTo>
                  <a:lnTo>
                    <a:pt x="9151" y="22770"/>
                  </a:lnTo>
                  <a:cubicBezTo>
                    <a:pt x="9149" y="22811"/>
                    <a:pt x="9163" y="22851"/>
                    <a:pt x="9190" y="22882"/>
                  </a:cubicBezTo>
                  <a:cubicBezTo>
                    <a:pt x="9217" y="22909"/>
                    <a:pt x="9252" y="22923"/>
                    <a:pt x="9288" y="22923"/>
                  </a:cubicBezTo>
                  <a:cubicBezTo>
                    <a:pt x="9292" y="22923"/>
                    <a:pt x="9297" y="22923"/>
                    <a:pt x="9301" y="22922"/>
                  </a:cubicBezTo>
                  <a:cubicBezTo>
                    <a:pt x="9622" y="22902"/>
                    <a:pt x="10009" y="22702"/>
                    <a:pt x="10280" y="22530"/>
                  </a:cubicBezTo>
                  <a:lnTo>
                    <a:pt x="10280" y="22530"/>
                  </a:lnTo>
                  <a:cubicBezTo>
                    <a:pt x="10273" y="22564"/>
                    <a:pt x="10267" y="22598"/>
                    <a:pt x="10259" y="22633"/>
                  </a:cubicBezTo>
                  <a:cubicBezTo>
                    <a:pt x="10253" y="22679"/>
                    <a:pt x="10267" y="22724"/>
                    <a:pt x="10296" y="22758"/>
                  </a:cubicBezTo>
                  <a:cubicBezTo>
                    <a:pt x="10325" y="22785"/>
                    <a:pt x="10363" y="22801"/>
                    <a:pt x="10402" y="22801"/>
                  </a:cubicBezTo>
                  <a:cubicBezTo>
                    <a:pt x="10408" y="22801"/>
                    <a:pt x="10415" y="22800"/>
                    <a:pt x="10421" y="22799"/>
                  </a:cubicBezTo>
                  <a:cubicBezTo>
                    <a:pt x="10868" y="22736"/>
                    <a:pt x="11293" y="22566"/>
                    <a:pt x="11661" y="22303"/>
                  </a:cubicBezTo>
                  <a:lnTo>
                    <a:pt x="11661" y="22303"/>
                  </a:lnTo>
                  <a:cubicBezTo>
                    <a:pt x="11652" y="22354"/>
                    <a:pt x="11669" y="22408"/>
                    <a:pt x="11711" y="22443"/>
                  </a:cubicBezTo>
                  <a:cubicBezTo>
                    <a:pt x="11737" y="22464"/>
                    <a:pt x="11769" y="22475"/>
                    <a:pt x="11801" y="22475"/>
                  </a:cubicBezTo>
                  <a:cubicBezTo>
                    <a:pt x="11824" y="22475"/>
                    <a:pt x="11847" y="22469"/>
                    <a:pt x="11869" y="22457"/>
                  </a:cubicBezTo>
                  <a:cubicBezTo>
                    <a:pt x="12279" y="22232"/>
                    <a:pt x="13339" y="22022"/>
                    <a:pt x="14176" y="21885"/>
                  </a:cubicBezTo>
                  <a:lnTo>
                    <a:pt x="14176" y="21885"/>
                  </a:lnTo>
                  <a:cubicBezTo>
                    <a:pt x="13612" y="22044"/>
                    <a:pt x="13066" y="22139"/>
                    <a:pt x="12734" y="22196"/>
                  </a:cubicBezTo>
                  <a:lnTo>
                    <a:pt x="12651" y="22210"/>
                  </a:lnTo>
                  <a:cubicBezTo>
                    <a:pt x="12204" y="22287"/>
                    <a:pt x="11932" y="22479"/>
                    <a:pt x="11855" y="22540"/>
                  </a:cubicBezTo>
                  <a:cubicBezTo>
                    <a:pt x="11826" y="22552"/>
                    <a:pt x="11798" y="22572"/>
                    <a:pt x="11780" y="22600"/>
                  </a:cubicBezTo>
                  <a:cubicBezTo>
                    <a:pt x="11741" y="22665"/>
                    <a:pt x="11748" y="22736"/>
                    <a:pt x="11816" y="22847"/>
                  </a:cubicBezTo>
                  <a:cubicBezTo>
                    <a:pt x="11315" y="22882"/>
                    <a:pt x="10890" y="23146"/>
                    <a:pt x="10868" y="23159"/>
                  </a:cubicBezTo>
                  <a:cubicBezTo>
                    <a:pt x="10825" y="23189"/>
                    <a:pt x="10801" y="23239"/>
                    <a:pt x="10805" y="23292"/>
                  </a:cubicBezTo>
                  <a:cubicBezTo>
                    <a:pt x="10809" y="23343"/>
                    <a:pt x="10842" y="23391"/>
                    <a:pt x="10892" y="23413"/>
                  </a:cubicBezTo>
                  <a:cubicBezTo>
                    <a:pt x="10912" y="23423"/>
                    <a:pt x="10929" y="23436"/>
                    <a:pt x="10945" y="23452"/>
                  </a:cubicBezTo>
                  <a:cubicBezTo>
                    <a:pt x="10348" y="23508"/>
                    <a:pt x="9853" y="23905"/>
                    <a:pt x="9827" y="23925"/>
                  </a:cubicBezTo>
                  <a:cubicBezTo>
                    <a:pt x="9788" y="23961"/>
                    <a:pt x="9770" y="24014"/>
                    <a:pt x="9780" y="24068"/>
                  </a:cubicBezTo>
                  <a:cubicBezTo>
                    <a:pt x="9792" y="24117"/>
                    <a:pt x="9827" y="24155"/>
                    <a:pt x="9875" y="24170"/>
                  </a:cubicBezTo>
                  <a:cubicBezTo>
                    <a:pt x="9360" y="24414"/>
                    <a:pt x="8949" y="24853"/>
                    <a:pt x="8923" y="24877"/>
                  </a:cubicBezTo>
                  <a:cubicBezTo>
                    <a:pt x="8893" y="24908"/>
                    <a:pt x="8882" y="24952"/>
                    <a:pt x="8888" y="24994"/>
                  </a:cubicBezTo>
                  <a:cubicBezTo>
                    <a:pt x="8893" y="25035"/>
                    <a:pt x="8917" y="25073"/>
                    <a:pt x="8951" y="25096"/>
                  </a:cubicBezTo>
                  <a:cubicBezTo>
                    <a:pt x="8969" y="25106"/>
                    <a:pt x="9058" y="25158"/>
                    <a:pt x="9256" y="25201"/>
                  </a:cubicBezTo>
                  <a:cubicBezTo>
                    <a:pt x="9018" y="25350"/>
                    <a:pt x="8791" y="25514"/>
                    <a:pt x="8571" y="25690"/>
                  </a:cubicBezTo>
                  <a:cubicBezTo>
                    <a:pt x="8508" y="25743"/>
                    <a:pt x="8502" y="25840"/>
                    <a:pt x="8559" y="25902"/>
                  </a:cubicBezTo>
                  <a:cubicBezTo>
                    <a:pt x="8579" y="25919"/>
                    <a:pt x="8630" y="25963"/>
                    <a:pt x="8749" y="26001"/>
                  </a:cubicBezTo>
                  <a:cubicBezTo>
                    <a:pt x="8565" y="26139"/>
                    <a:pt x="8383" y="26321"/>
                    <a:pt x="8318" y="26531"/>
                  </a:cubicBezTo>
                  <a:cubicBezTo>
                    <a:pt x="8304" y="26574"/>
                    <a:pt x="8312" y="26624"/>
                    <a:pt x="8340" y="26661"/>
                  </a:cubicBezTo>
                  <a:cubicBezTo>
                    <a:pt x="8365" y="26694"/>
                    <a:pt x="8404" y="26715"/>
                    <a:pt x="8447" y="26715"/>
                  </a:cubicBezTo>
                  <a:cubicBezTo>
                    <a:pt x="8451" y="26715"/>
                    <a:pt x="8455" y="26715"/>
                    <a:pt x="8458" y="26715"/>
                  </a:cubicBezTo>
                  <a:lnTo>
                    <a:pt x="8486" y="26715"/>
                  </a:lnTo>
                  <a:cubicBezTo>
                    <a:pt x="8102" y="27069"/>
                    <a:pt x="7121" y="27943"/>
                    <a:pt x="6195" y="28543"/>
                  </a:cubicBezTo>
                  <a:cubicBezTo>
                    <a:pt x="6073" y="28618"/>
                    <a:pt x="6129" y="28804"/>
                    <a:pt x="6270" y="28804"/>
                  </a:cubicBezTo>
                  <a:cubicBezTo>
                    <a:pt x="6270" y="28804"/>
                    <a:pt x="6271" y="28804"/>
                    <a:pt x="6272" y="28804"/>
                  </a:cubicBezTo>
                  <a:lnTo>
                    <a:pt x="6290" y="28804"/>
                  </a:lnTo>
                  <a:cubicBezTo>
                    <a:pt x="7109" y="28709"/>
                    <a:pt x="8336" y="28034"/>
                    <a:pt x="8830" y="27744"/>
                  </a:cubicBezTo>
                  <a:lnTo>
                    <a:pt x="8830" y="27744"/>
                  </a:lnTo>
                  <a:cubicBezTo>
                    <a:pt x="8826" y="27787"/>
                    <a:pt x="8820" y="27833"/>
                    <a:pt x="8812" y="27882"/>
                  </a:cubicBezTo>
                  <a:cubicBezTo>
                    <a:pt x="8804" y="27934"/>
                    <a:pt x="8824" y="27983"/>
                    <a:pt x="8864" y="28017"/>
                  </a:cubicBezTo>
                  <a:cubicBezTo>
                    <a:pt x="8889" y="28038"/>
                    <a:pt x="8921" y="28049"/>
                    <a:pt x="8953" y="28049"/>
                  </a:cubicBezTo>
                  <a:cubicBezTo>
                    <a:pt x="8971" y="28049"/>
                    <a:pt x="8989" y="28046"/>
                    <a:pt x="9006" y="28038"/>
                  </a:cubicBezTo>
                  <a:cubicBezTo>
                    <a:pt x="9176" y="27969"/>
                    <a:pt x="9479" y="27738"/>
                    <a:pt x="9691" y="27566"/>
                  </a:cubicBezTo>
                  <a:cubicBezTo>
                    <a:pt x="9699" y="27593"/>
                    <a:pt x="9715" y="27617"/>
                    <a:pt x="9738" y="27633"/>
                  </a:cubicBezTo>
                  <a:cubicBezTo>
                    <a:pt x="9762" y="27654"/>
                    <a:pt x="9793" y="27664"/>
                    <a:pt x="9825" y="27664"/>
                  </a:cubicBezTo>
                  <a:cubicBezTo>
                    <a:pt x="9836" y="27664"/>
                    <a:pt x="9846" y="27663"/>
                    <a:pt x="9857" y="27661"/>
                  </a:cubicBezTo>
                  <a:cubicBezTo>
                    <a:pt x="10211" y="27577"/>
                    <a:pt x="10573" y="27312"/>
                    <a:pt x="10807" y="27113"/>
                  </a:cubicBezTo>
                  <a:lnTo>
                    <a:pt x="10807" y="27160"/>
                  </a:lnTo>
                  <a:cubicBezTo>
                    <a:pt x="10805" y="27211"/>
                    <a:pt x="10832" y="27259"/>
                    <a:pt x="10876" y="27285"/>
                  </a:cubicBezTo>
                  <a:cubicBezTo>
                    <a:pt x="10899" y="27298"/>
                    <a:pt x="10924" y="27305"/>
                    <a:pt x="10949" y="27305"/>
                  </a:cubicBezTo>
                  <a:cubicBezTo>
                    <a:pt x="10974" y="27305"/>
                    <a:pt x="10999" y="27298"/>
                    <a:pt x="11020" y="27285"/>
                  </a:cubicBezTo>
                  <a:cubicBezTo>
                    <a:pt x="11038" y="27277"/>
                    <a:pt x="11373" y="27075"/>
                    <a:pt x="11725" y="26578"/>
                  </a:cubicBezTo>
                  <a:cubicBezTo>
                    <a:pt x="11731" y="26626"/>
                    <a:pt x="11760" y="26667"/>
                    <a:pt x="11804" y="26689"/>
                  </a:cubicBezTo>
                  <a:cubicBezTo>
                    <a:pt x="11823" y="26698"/>
                    <a:pt x="11844" y="26703"/>
                    <a:pt x="11865" y="26703"/>
                  </a:cubicBezTo>
                  <a:cubicBezTo>
                    <a:pt x="11896" y="26703"/>
                    <a:pt x="11927" y="26692"/>
                    <a:pt x="11952" y="26673"/>
                  </a:cubicBezTo>
                  <a:cubicBezTo>
                    <a:pt x="12168" y="26507"/>
                    <a:pt x="12350" y="26305"/>
                    <a:pt x="12492" y="26074"/>
                  </a:cubicBezTo>
                  <a:cubicBezTo>
                    <a:pt x="12504" y="26115"/>
                    <a:pt x="12536" y="26151"/>
                    <a:pt x="12577" y="26167"/>
                  </a:cubicBezTo>
                  <a:cubicBezTo>
                    <a:pt x="12593" y="26173"/>
                    <a:pt x="12609" y="26176"/>
                    <a:pt x="12626" y="26176"/>
                  </a:cubicBezTo>
                  <a:cubicBezTo>
                    <a:pt x="12659" y="26176"/>
                    <a:pt x="12691" y="26164"/>
                    <a:pt x="12718" y="26141"/>
                  </a:cubicBezTo>
                  <a:cubicBezTo>
                    <a:pt x="12977" y="25927"/>
                    <a:pt x="13133" y="25650"/>
                    <a:pt x="13217" y="25462"/>
                  </a:cubicBezTo>
                  <a:lnTo>
                    <a:pt x="13300" y="25538"/>
                  </a:lnTo>
                  <a:cubicBezTo>
                    <a:pt x="13327" y="25562"/>
                    <a:pt x="13364" y="25574"/>
                    <a:pt x="13401" y="25574"/>
                  </a:cubicBezTo>
                  <a:cubicBezTo>
                    <a:pt x="13406" y="25574"/>
                    <a:pt x="13411" y="25574"/>
                    <a:pt x="13416" y="25573"/>
                  </a:cubicBezTo>
                  <a:cubicBezTo>
                    <a:pt x="13458" y="25565"/>
                    <a:pt x="13493" y="25542"/>
                    <a:pt x="13515" y="25506"/>
                  </a:cubicBezTo>
                  <a:cubicBezTo>
                    <a:pt x="13634" y="25314"/>
                    <a:pt x="13729" y="25057"/>
                    <a:pt x="13786" y="24887"/>
                  </a:cubicBezTo>
                  <a:lnTo>
                    <a:pt x="13836" y="24936"/>
                  </a:lnTo>
                  <a:cubicBezTo>
                    <a:pt x="13863" y="24965"/>
                    <a:pt x="13901" y="24979"/>
                    <a:pt x="13938" y="24979"/>
                  </a:cubicBezTo>
                  <a:cubicBezTo>
                    <a:pt x="13969" y="24979"/>
                    <a:pt x="14000" y="24970"/>
                    <a:pt x="14026" y="24950"/>
                  </a:cubicBezTo>
                  <a:cubicBezTo>
                    <a:pt x="14249" y="24776"/>
                    <a:pt x="14374" y="24428"/>
                    <a:pt x="14481" y="24125"/>
                  </a:cubicBezTo>
                  <a:cubicBezTo>
                    <a:pt x="14635" y="23682"/>
                    <a:pt x="14938" y="22833"/>
                    <a:pt x="15371" y="22101"/>
                  </a:cubicBezTo>
                  <a:lnTo>
                    <a:pt x="15371" y="22101"/>
                  </a:lnTo>
                  <a:cubicBezTo>
                    <a:pt x="15367" y="23090"/>
                    <a:pt x="15211" y="25427"/>
                    <a:pt x="14241" y="26388"/>
                  </a:cubicBezTo>
                  <a:cubicBezTo>
                    <a:pt x="14170" y="26460"/>
                    <a:pt x="14206" y="26543"/>
                    <a:pt x="14233" y="26610"/>
                  </a:cubicBezTo>
                  <a:cubicBezTo>
                    <a:pt x="14286" y="26726"/>
                    <a:pt x="14488" y="27099"/>
                    <a:pt x="14950" y="27099"/>
                  </a:cubicBezTo>
                  <a:cubicBezTo>
                    <a:pt x="14961" y="27099"/>
                    <a:pt x="14973" y="27099"/>
                    <a:pt x="14985" y="27099"/>
                  </a:cubicBezTo>
                  <a:cubicBezTo>
                    <a:pt x="15035" y="27097"/>
                    <a:pt x="15078" y="27071"/>
                    <a:pt x="15104" y="27027"/>
                  </a:cubicBezTo>
                  <a:cubicBezTo>
                    <a:pt x="15146" y="26954"/>
                    <a:pt x="16115" y="25274"/>
                    <a:pt x="15885" y="22445"/>
                  </a:cubicBezTo>
                  <a:lnTo>
                    <a:pt x="15885" y="22445"/>
                  </a:lnTo>
                  <a:cubicBezTo>
                    <a:pt x="16204" y="23070"/>
                    <a:pt x="16432" y="23717"/>
                    <a:pt x="16562" y="24085"/>
                  </a:cubicBezTo>
                  <a:cubicBezTo>
                    <a:pt x="16663" y="24368"/>
                    <a:pt x="16786" y="24717"/>
                    <a:pt x="17009" y="24891"/>
                  </a:cubicBezTo>
                  <a:cubicBezTo>
                    <a:pt x="17035" y="24910"/>
                    <a:pt x="17065" y="24920"/>
                    <a:pt x="17096" y="24920"/>
                  </a:cubicBezTo>
                  <a:cubicBezTo>
                    <a:pt x="17133" y="24920"/>
                    <a:pt x="17171" y="24905"/>
                    <a:pt x="17199" y="24877"/>
                  </a:cubicBezTo>
                  <a:cubicBezTo>
                    <a:pt x="17217" y="24857"/>
                    <a:pt x="17235" y="24841"/>
                    <a:pt x="17251" y="24827"/>
                  </a:cubicBezTo>
                  <a:cubicBezTo>
                    <a:pt x="17308" y="24997"/>
                    <a:pt x="17403" y="25255"/>
                    <a:pt x="17520" y="25447"/>
                  </a:cubicBezTo>
                  <a:cubicBezTo>
                    <a:pt x="17541" y="25482"/>
                    <a:pt x="17579" y="25506"/>
                    <a:pt x="17621" y="25512"/>
                  </a:cubicBezTo>
                  <a:cubicBezTo>
                    <a:pt x="17628" y="25513"/>
                    <a:pt x="17634" y="25513"/>
                    <a:pt x="17641" y="25513"/>
                  </a:cubicBezTo>
                  <a:cubicBezTo>
                    <a:pt x="17676" y="25513"/>
                    <a:pt x="17709" y="25501"/>
                    <a:pt x="17735" y="25476"/>
                  </a:cubicBezTo>
                  <a:lnTo>
                    <a:pt x="17818" y="25403"/>
                  </a:lnTo>
                  <a:cubicBezTo>
                    <a:pt x="17902" y="25591"/>
                    <a:pt x="18058" y="25868"/>
                    <a:pt x="18317" y="26082"/>
                  </a:cubicBezTo>
                  <a:cubicBezTo>
                    <a:pt x="18344" y="26104"/>
                    <a:pt x="18376" y="26116"/>
                    <a:pt x="18409" y="26116"/>
                  </a:cubicBezTo>
                  <a:cubicBezTo>
                    <a:pt x="18426" y="26116"/>
                    <a:pt x="18442" y="26113"/>
                    <a:pt x="18458" y="26107"/>
                  </a:cubicBezTo>
                  <a:cubicBezTo>
                    <a:pt x="18499" y="26092"/>
                    <a:pt x="18531" y="26058"/>
                    <a:pt x="18543" y="26014"/>
                  </a:cubicBezTo>
                  <a:cubicBezTo>
                    <a:pt x="18685" y="26244"/>
                    <a:pt x="18869" y="26448"/>
                    <a:pt x="19083" y="26612"/>
                  </a:cubicBezTo>
                  <a:cubicBezTo>
                    <a:pt x="19110" y="26633"/>
                    <a:pt x="19140" y="26643"/>
                    <a:pt x="19170" y="26643"/>
                  </a:cubicBezTo>
                  <a:cubicBezTo>
                    <a:pt x="19238" y="26643"/>
                    <a:pt x="19303" y="26594"/>
                    <a:pt x="19312" y="26517"/>
                  </a:cubicBezTo>
                  <a:cubicBezTo>
                    <a:pt x="19664" y="27014"/>
                    <a:pt x="19999" y="27215"/>
                    <a:pt x="20017" y="27225"/>
                  </a:cubicBezTo>
                  <a:cubicBezTo>
                    <a:pt x="20038" y="27238"/>
                    <a:pt x="20063" y="27245"/>
                    <a:pt x="20088" y="27245"/>
                  </a:cubicBezTo>
                  <a:cubicBezTo>
                    <a:pt x="20113" y="27245"/>
                    <a:pt x="20138" y="27238"/>
                    <a:pt x="20161" y="27225"/>
                  </a:cubicBezTo>
                  <a:cubicBezTo>
                    <a:pt x="20207" y="27200"/>
                    <a:pt x="20232" y="27150"/>
                    <a:pt x="20230" y="27097"/>
                  </a:cubicBezTo>
                  <a:lnTo>
                    <a:pt x="20230" y="27049"/>
                  </a:lnTo>
                  <a:cubicBezTo>
                    <a:pt x="20462" y="27251"/>
                    <a:pt x="20826" y="27518"/>
                    <a:pt x="21180" y="27601"/>
                  </a:cubicBezTo>
                  <a:cubicBezTo>
                    <a:pt x="21190" y="27603"/>
                    <a:pt x="21200" y="27604"/>
                    <a:pt x="21209" y="27604"/>
                  </a:cubicBezTo>
                  <a:cubicBezTo>
                    <a:pt x="21243" y="27604"/>
                    <a:pt x="21275" y="27593"/>
                    <a:pt x="21301" y="27573"/>
                  </a:cubicBezTo>
                  <a:cubicBezTo>
                    <a:pt x="21324" y="27554"/>
                    <a:pt x="21340" y="27530"/>
                    <a:pt x="21348" y="27504"/>
                  </a:cubicBezTo>
                  <a:cubicBezTo>
                    <a:pt x="21558" y="27676"/>
                    <a:pt x="21859" y="27910"/>
                    <a:pt x="22031" y="27979"/>
                  </a:cubicBezTo>
                  <a:cubicBezTo>
                    <a:pt x="22048" y="27986"/>
                    <a:pt x="22066" y="27990"/>
                    <a:pt x="22084" y="27990"/>
                  </a:cubicBezTo>
                  <a:cubicBezTo>
                    <a:pt x="22116" y="27990"/>
                    <a:pt x="22149" y="27979"/>
                    <a:pt x="22175" y="27957"/>
                  </a:cubicBezTo>
                  <a:cubicBezTo>
                    <a:pt x="22215" y="27924"/>
                    <a:pt x="22234" y="27872"/>
                    <a:pt x="22225" y="27823"/>
                  </a:cubicBezTo>
                  <a:cubicBezTo>
                    <a:pt x="22215" y="27771"/>
                    <a:pt x="22211" y="27728"/>
                    <a:pt x="22205" y="27684"/>
                  </a:cubicBezTo>
                  <a:lnTo>
                    <a:pt x="22205" y="27684"/>
                  </a:lnTo>
                  <a:cubicBezTo>
                    <a:pt x="22699" y="27973"/>
                    <a:pt x="23928" y="28648"/>
                    <a:pt x="24749" y="28743"/>
                  </a:cubicBezTo>
                  <a:cubicBezTo>
                    <a:pt x="24755" y="28743"/>
                    <a:pt x="24760" y="28744"/>
                    <a:pt x="24766" y="28744"/>
                  </a:cubicBezTo>
                  <a:cubicBezTo>
                    <a:pt x="24825" y="28744"/>
                    <a:pt x="24878" y="28706"/>
                    <a:pt x="24898" y="28648"/>
                  </a:cubicBezTo>
                  <a:cubicBezTo>
                    <a:pt x="24919" y="28586"/>
                    <a:pt x="24896" y="28517"/>
                    <a:pt x="24840" y="28482"/>
                  </a:cubicBezTo>
                  <a:cubicBezTo>
                    <a:pt x="23914" y="27884"/>
                    <a:pt x="22933" y="27010"/>
                    <a:pt x="22549" y="26655"/>
                  </a:cubicBezTo>
                  <a:lnTo>
                    <a:pt x="22577" y="26655"/>
                  </a:lnTo>
                  <a:cubicBezTo>
                    <a:pt x="22579" y="26656"/>
                    <a:pt x="22581" y="26656"/>
                    <a:pt x="22583" y="26656"/>
                  </a:cubicBezTo>
                  <a:cubicBezTo>
                    <a:pt x="22626" y="26656"/>
                    <a:pt x="22669" y="26636"/>
                    <a:pt x="22695" y="26602"/>
                  </a:cubicBezTo>
                  <a:cubicBezTo>
                    <a:pt x="22725" y="26564"/>
                    <a:pt x="22733" y="26515"/>
                    <a:pt x="22717" y="26469"/>
                  </a:cubicBezTo>
                  <a:cubicBezTo>
                    <a:pt x="22652" y="26260"/>
                    <a:pt x="22470" y="26078"/>
                    <a:pt x="22288" y="25939"/>
                  </a:cubicBezTo>
                  <a:cubicBezTo>
                    <a:pt x="22405" y="25904"/>
                    <a:pt x="22456" y="25860"/>
                    <a:pt x="22476" y="25840"/>
                  </a:cubicBezTo>
                  <a:cubicBezTo>
                    <a:pt x="22504" y="25813"/>
                    <a:pt x="22519" y="25773"/>
                    <a:pt x="22517" y="25732"/>
                  </a:cubicBezTo>
                  <a:cubicBezTo>
                    <a:pt x="22515" y="25692"/>
                    <a:pt x="22496" y="25654"/>
                    <a:pt x="22464" y="25629"/>
                  </a:cubicBezTo>
                  <a:cubicBezTo>
                    <a:pt x="22246" y="25453"/>
                    <a:pt x="22017" y="25288"/>
                    <a:pt x="21779" y="25140"/>
                  </a:cubicBezTo>
                  <a:cubicBezTo>
                    <a:pt x="21977" y="25098"/>
                    <a:pt x="22068" y="25043"/>
                    <a:pt x="22084" y="25035"/>
                  </a:cubicBezTo>
                  <a:cubicBezTo>
                    <a:pt x="22120" y="25011"/>
                    <a:pt x="22141" y="24974"/>
                    <a:pt x="22147" y="24930"/>
                  </a:cubicBezTo>
                  <a:cubicBezTo>
                    <a:pt x="22153" y="24889"/>
                    <a:pt x="22140" y="24847"/>
                    <a:pt x="22112" y="24817"/>
                  </a:cubicBezTo>
                  <a:cubicBezTo>
                    <a:pt x="22088" y="24792"/>
                    <a:pt x="21675" y="24354"/>
                    <a:pt x="21160" y="24109"/>
                  </a:cubicBezTo>
                  <a:cubicBezTo>
                    <a:pt x="21210" y="24095"/>
                    <a:pt x="21247" y="24056"/>
                    <a:pt x="21257" y="24006"/>
                  </a:cubicBezTo>
                  <a:cubicBezTo>
                    <a:pt x="21271" y="23953"/>
                    <a:pt x="21253" y="23897"/>
                    <a:pt x="21210" y="23864"/>
                  </a:cubicBezTo>
                  <a:cubicBezTo>
                    <a:pt x="21186" y="23844"/>
                    <a:pt x="20693" y="23444"/>
                    <a:pt x="20094" y="23391"/>
                  </a:cubicBezTo>
                  <a:cubicBezTo>
                    <a:pt x="20108" y="23375"/>
                    <a:pt x="20125" y="23361"/>
                    <a:pt x="20143" y="23353"/>
                  </a:cubicBezTo>
                  <a:cubicBezTo>
                    <a:pt x="20254" y="23312"/>
                    <a:pt x="20270" y="23161"/>
                    <a:pt x="20169" y="23098"/>
                  </a:cubicBezTo>
                  <a:cubicBezTo>
                    <a:pt x="20149" y="23084"/>
                    <a:pt x="19724" y="22817"/>
                    <a:pt x="19221" y="22786"/>
                  </a:cubicBezTo>
                  <a:cubicBezTo>
                    <a:pt x="19290" y="22673"/>
                    <a:pt x="19298" y="22602"/>
                    <a:pt x="19257" y="22536"/>
                  </a:cubicBezTo>
                  <a:cubicBezTo>
                    <a:pt x="19239" y="22509"/>
                    <a:pt x="19213" y="22489"/>
                    <a:pt x="19184" y="22479"/>
                  </a:cubicBezTo>
                  <a:cubicBezTo>
                    <a:pt x="19154" y="22453"/>
                    <a:pt x="19122" y="22431"/>
                    <a:pt x="19091" y="22412"/>
                  </a:cubicBezTo>
                  <a:lnTo>
                    <a:pt x="19091" y="22412"/>
                  </a:lnTo>
                  <a:cubicBezTo>
                    <a:pt x="19122" y="22425"/>
                    <a:pt x="19152" y="22439"/>
                    <a:pt x="19176" y="22455"/>
                  </a:cubicBezTo>
                  <a:cubicBezTo>
                    <a:pt x="19198" y="22467"/>
                    <a:pt x="19221" y="22472"/>
                    <a:pt x="19243" y="22472"/>
                  </a:cubicBezTo>
                  <a:cubicBezTo>
                    <a:pt x="19328" y="22472"/>
                    <a:pt x="19403" y="22395"/>
                    <a:pt x="19385" y="22301"/>
                  </a:cubicBezTo>
                  <a:lnTo>
                    <a:pt x="19385" y="22301"/>
                  </a:lnTo>
                  <a:cubicBezTo>
                    <a:pt x="19751" y="22562"/>
                    <a:pt x="20175" y="22732"/>
                    <a:pt x="20622" y="22797"/>
                  </a:cubicBezTo>
                  <a:cubicBezTo>
                    <a:pt x="20628" y="22798"/>
                    <a:pt x="20635" y="22799"/>
                    <a:pt x="20641" y="22799"/>
                  </a:cubicBezTo>
                  <a:cubicBezTo>
                    <a:pt x="20680" y="22799"/>
                    <a:pt x="20717" y="22783"/>
                    <a:pt x="20745" y="22756"/>
                  </a:cubicBezTo>
                  <a:cubicBezTo>
                    <a:pt x="20778" y="22724"/>
                    <a:pt x="20792" y="22677"/>
                    <a:pt x="20784" y="22631"/>
                  </a:cubicBezTo>
                  <a:cubicBezTo>
                    <a:pt x="20776" y="22596"/>
                    <a:pt x="20772" y="22562"/>
                    <a:pt x="20764" y="22528"/>
                  </a:cubicBezTo>
                  <a:lnTo>
                    <a:pt x="20764" y="22528"/>
                  </a:lnTo>
                  <a:cubicBezTo>
                    <a:pt x="21037" y="22698"/>
                    <a:pt x="21423" y="22898"/>
                    <a:pt x="21742" y="22920"/>
                  </a:cubicBezTo>
                  <a:cubicBezTo>
                    <a:pt x="21746" y="22921"/>
                    <a:pt x="21751" y="22921"/>
                    <a:pt x="21755" y="22921"/>
                  </a:cubicBezTo>
                  <a:cubicBezTo>
                    <a:pt x="21791" y="22921"/>
                    <a:pt x="21826" y="22907"/>
                    <a:pt x="21853" y="22881"/>
                  </a:cubicBezTo>
                  <a:cubicBezTo>
                    <a:pt x="21882" y="22851"/>
                    <a:pt x="21898" y="22809"/>
                    <a:pt x="21892" y="22768"/>
                  </a:cubicBezTo>
                  <a:lnTo>
                    <a:pt x="21886" y="22675"/>
                  </a:lnTo>
                  <a:lnTo>
                    <a:pt x="21886" y="22675"/>
                  </a:lnTo>
                  <a:cubicBezTo>
                    <a:pt x="22138" y="22793"/>
                    <a:pt x="22539" y="22954"/>
                    <a:pt x="22814" y="22958"/>
                  </a:cubicBezTo>
                  <a:cubicBezTo>
                    <a:pt x="22856" y="22956"/>
                    <a:pt x="22893" y="22936"/>
                    <a:pt x="22921" y="22906"/>
                  </a:cubicBezTo>
                  <a:cubicBezTo>
                    <a:pt x="22949" y="22875"/>
                    <a:pt x="22961" y="22831"/>
                    <a:pt x="22953" y="22790"/>
                  </a:cubicBezTo>
                  <a:cubicBezTo>
                    <a:pt x="22939" y="22718"/>
                    <a:pt x="22931" y="22647"/>
                    <a:pt x="22927" y="22576"/>
                  </a:cubicBezTo>
                  <a:lnTo>
                    <a:pt x="22927" y="22576"/>
                  </a:lnTo>
                  <a:cubicBezTo>
                    <a:pt x="23153" y="22663"/>
                    <a:pt x="23540" y="22799"/>
                    <a:pt x="23861" y="22833"/>
                  </a:cubicBezTo>
                  <a:cubicBezTo>
                    <a:pt x="23865" y="22833"/>
                    <a:pt x="23870" y="22834"/>
                    <a:pt x="23874" y="22834"/>
                  </a:cubicBezTo>
                  <a:cubicBezTo>
                    <a:pt x="23913" y="22834"/>
                    <a:pt x="23951" y="22818"/>
                    <a:pt x="23978" y="22790"/>
                  </a:cubicBezTo>
                  <a:cubicBezTo>
                    <a:pt x="24007" y="22758"/>
                    <a:pt x="24021" y="22716"/>
                    <a:pt x="24017" y="22673"/>
                  </a:cubicBezTo>
                  <a:lnTo>
                    <a:pt x="23989" y="22427"/>
                  </a:lnTo>
                  <a:lnTo>
                    <a:pt x="23989" y="22427"/>
                  </a:lnTo>
                  <a:cubicBezTo>
                    <a:pt x="24146" y="22473"/>
                    <a:pt x="24370" y="22520"/>
                    <a:pt x="24620" y="22520"/>
                  </a:cubicBezTo>
                  <a:cubicBezTo>
                    <a:pt x="24772" y="22520"/>
                    <a:pt x="24933" y="22503"/>
                    <a:pt x="25093" y="22457"/>
                  </a:cubicBezTo>
                  <a:cubicBezTo>
                    <a:pt x="25141" y="22443"/>
                    <a:pt x="25178" y="22408"/>
                    <a:pt x="25192" y="22362"/>
                  </a:cubicBezTo>
                  <a:cubicBezTo>
                    <a:pt x="25206" y="22315"/>
                    <a:pt x="25194" y="22263"/>
                    <a:pt x="25163" y="22226"/>
                  </a:cubicBezTo>
                  <a:cubicBezTo>
                    <a:pt x="25133" y="22194"/>
                    <a:pt x="25105" y="22158"/>
                    <a:pt x="25082" y="22123"/>
                  </a:cubicBezTo>
                  <a:lnTo>
                    <a:pt x="25082" y="22123"/>
                  </a:lnTo>
                  <a:cubicBezTo>
                    <a:pt x="25180" y="22141"/>
                    <a:pt x="25302" y="22155"/>
                    <a:pt x="25444" y="22155"/>
                  </a:cubicBezTo>
                  <a:cubicBezTo>
                    <a:pt x="25641" y="22155"/>
                    <a:pt x="25877" y="22128"/>
                    <a:pt x="26144" y="22048"/>
                  </a:cubicBezTo>
                  <a:cubicBezTo>
                    <a:pt x="26191" y="22032"/>
                    <a:pt x="26229" y="21990"/>
                    <a:pt x="26241" y="21941"/>
                  </a:cubicBezTo>
                  <a:cubicBezTo>
                    <a:pt x="26251" y="21889"/>
                    <a:pt x="26233" y="21838"/>
                    <a:pt x="26195" y="21802"/>
                  </a:cubicBezTo>
                  <a:cubicBezTo>
                    <a:pt x="26160" y="21773"/>
                    <a:pt x="26126" y="21739"/>
                    <a:pt x="26097" y="21703"/>
                  </a:cubicBezTo>
                  <a:lnTo>
                    <a:pt x="26097" y="21703"/>
                  </a:lnTo>
                  <a:cubicBezTo>
                    <a:pt x="26199" y="21712"/>
                    <a:pt x="26296" y="21716"/>
                    <a:pt x="26386" y="21716"/>
                  </a:cubicBezTo>
                  <a:cubicBezTo>
                    <a:pt x="26975" y="21716"/>
                    <a:pt x="27306" y="21556"/>
                    <a:pt x="27325" y="21547"/>
                  </a:cubicBezTo>
                  <a:cubicBezTo>
                    <a:pt x="27416" y="21502"/>
                    <a:pt x="27432" y="21377"/>
                    <a:pt x="27353" y="21310"/>
                  </a:cubicBezTo>
                  <a:lnTo>
                    <a:pt x="27210" y="21191"/>
                  </a:lnTo>
                  <a:cubicBezTo>
                    <a:pt x="27541" y="21118"/>
                    <a:pt x="28055" y="20961"/>
                    <a:pt x="28360" y="20637"/>
                  </a:cubicBezTo>
                  <a:cubicBezTo>
                    <a:pt x="28413" y="20580"/>
                    <a:pt x="28409" y="20490"/>
                    <a:pt x="28352" y="20435"/>
                  </a:cubicBezTo>
                  <a:lnTo>
                    <a:pt x="28316" y="20403"/>
                  </a:lnTo>
                  <a:cubicBezTo>
                    <a:pt x="28593" y="20334"/>
                    <a:pt x="29001" y="20215"/>
                    <a:pt x="29167" y="20091"/>
                  </a:cubicBezTo>
                  <a:cubicBezTo>
                    <a:pt x="29189" y="20075"/>
                    <a:pt x="29205" y="20053"/>
                    <a:pt x="29215" y="20030"/>
                  </a:cubicBezTo>
                  <a:cubicBezTo>
                    <a:pt x="29246" y="19958"/>
                    <a:pt x="29248" y="19877"/>
                    <a:pt x="29223" y="19804"/>
                  </a:cubicBezTo>
                  <a:cubicBezTo>
                    <a:pt x="29628" y="19646"/>
                    <a:pt x="30536" y="19232"/>
                    <a:pt x="31009" y="18558"/>
                  </a:cubicBezTo>
                  <a:cubicBezTo>
                    <a:pt x="31045" y="18508"/>
                    <a:pt x="31045" y="18441"/>
                    <a:pt x="31009" y="18391"/>
                  </a:cubicBezTo>
                  <a:cubicBezTo>
                    <a:pt x="30981" y="18356"/>
                    <a:pt x="30939" y="18336"/>
                    <a:pt x="30897" y="18336"/>
                  </a:cubicBezTo>
                  <a:cubicBezTo>
                    <a:pt x="30880" y="18336"/>
                    <a:pt x="30863" y="18339"/>
                    <a:pt x="30847" y="18346"/>
                  </a:cubicBezTo>
                  <a:cubicBezTo>
                    <a:pt x="30416" y="18471"/>
                    <a:pt x="29699" y="18500"/>
                    <a:pt x="29135" y="18500"/>
                  </a:cubicBezTo>
                  <a:cubicBezTo>
                    <a:pt x="28668" y="18500"/>
                    <a:pt x="28306" y="18480"/>
                    <a:pt x="28297" y="18480"/>
                  </a:cubicBezTo>
                  <a:lnTo>
                    <a:pt x="28293" y="18480"/>
                  </a:lnTo>
                  <a:cubicBezTo>
                    <a:pt x="28308" y="18459"/>
                    <a:pt x="28320" y="18433"/>
                    <a:pt x="28326" y="18407"/>
                  </a:cubicBezTo>
                  <a:cubicBezTo>
                    <a:pt x="28334" y="18346"/>
                    <a:pt x="28305" y="18284"/>
                    <a:pt x="28249" y="18257"/>
                  </a:cubicBezTo>
                  <a:cubicBezTo>
                    <a:pt x="28130" y="18197"/>
                    <a:pt x="28000" y="18174"/>
                    <a:pt x="27869" y="18174"/>
                  </a:cubicBezTo>
                  <a:cubicBezTo>
                    <a:pt x="27728" y="18174"/>
                    <a:pt x="27585" y="18201"/>
                    <a:pt x="27456" y="18239"/>
                  </a:cubicBezTo>
                  <a:cubicBezTo>
                    <a:pt x="27525" y="18037"/>
                    <a:pt x="27513" y="17924"/>
                    <a:pt x="27509" y="17899"/>
                  </a:cubicBezTo>
                  <a:cubicBezTo>
                    <a:pt x="27501" y="17861"/>
                    <a:pt x="27479" y="17827"/>
                    <a:pt x="27450" y="17806"/>
                  </a:cubicBezTo>
                  <a:cubicBezTo>
                    <a:pt x="27425" y="17787"/>
                    <a:pt x="27395" y="17778"/>
                    <a:pt x="27364" y="17778"/>
                  </a:cubicBezTo>
                  <a:cubicBezTo>
                    <a:pt x="27356" y="17778"/>
                    <a:pt x="27347" y="17779"/>
                    <a:pt x="27339" y="17780"/>
                  </a:cubicBezTo>
                  <a:cubicBezTo>
                    <a:pt x="27212" y="17806"/>
                    <a:pt x="26755" y="17907"/>
                    <a:pt x="26383" y="18061"/>
                  </a:cubicBezTo>
                  <a:cubicBezTo>
                    <a:pt x="26514" y="17744"/>
                    <a:pt x="26518" y="17566"/>
                    <a:pt x="26518" y="17556"/>
                  </a:cubicBezTo>
                  <a:cubicBezTo>
                    <a:pt x="26520" y="17519"/>
                    <a:pt x="26506" y="17479"/>
                    <a:pt x="26478" y="17454"/>
                  </a:cubicBezTo>
                  <a:cubicBezTo>
                    <a:pt x="26449" y="17428"/>
                    <a:pt x="26411" y="17412"/>
                    <a:pt x="26373" y="17412"/>
                  </a:cubicBezTo>
                  <a:cubicBezTo>
                    <a:pt x="26334" y="17412"/>
                    <a:pt x="25562" y="17432"/>
                    <a:pt x="24963" y="17788"/>
                  </a:cubicBezTo>
                  <a:cubicBezTo>
                    <a:pt x="25000" y="17687"/>
                    <a:pt x="25016" y="17647"/>
                    <a:pt x="25016" y="17645"/>
                  </a:cubicBezTo>
                  <a:cubicBezTo>
                    <a:pt x="25052" y="17552"/>
                    <a:pt x="24981" y="17453"/>
                    <a:pt x="24886" y="17453"/>
                  </a:cubicBezTo>
                  <a:cubicBezTo>
                    <a:pt x="24877" y="17453"/>
                    <a:pt x="24867" y="17454"/>
                    <a:pt x="24858" y="17455"/>
                  </a:cubicBezTo>
                  <a:cubicBezTo>
                    <a:pt x="24820" y="17461"/>
                    <a:pt x="24033" y="17610"/>
                    <a:pt x="23558" y="18225"/>
                  </a:cubicBezTo>
                  <a:cubicBezTo>
                    <a:pt x="23505" y="18085"/>
                    <a:pt x="23521" y="17994"/>
                    <a:pt x="23521" y="17990"/>
                  </a:cubicBezTo>
                  <a:cubicBezTo>
                    <a:pt x="23532" y="17938"/>
                    <a:pt x="23517" y="17887"/>
                    <a:pt x="23479" y="17851"/>
                  </a:cubicBezTo>
                  <a:cubicBezTo>
                    <a:pt x="23451" y="17827"/>
                    <a:pt x="23417" y="17815"/>
                    <a:pt x="23382" y="17815"/>
                  </a:cubicBezTo>
                  <a:cubicBezTo>
                    <a:pt x="23368" y="17815"/>
                    <a:pt x="23353" y="17817"/>
                    <a:pt x="23338" y="17822"/>
                  </a:cubicBezTo>
                  <a:cubicBezTo>
                    <a:pt x="23305" y="17833"/>
                    <a:pt x="22660" y="18051"/>
                    <a:pt x="22240" y="18605"/>
                  </a:cubicBezTo>
                  <a:cubicBezTo>
                    <a:pt x="22161" y="18338"/>
                    <a:pt x="22092" y="18279"/>
                    <a:pt x="21999" y="18273"/>
                  </a:cubicBezTo>
                  <a:cubicBezTo>
                    <a:pt x="21994" y="18272"/>
                    <a:pt x="21989" y="18272"/>
                    <a:pt x="21985" y="18272"/>
                  </a:cubicBezTo>
                  <a:cubicBezTo>
                    <a:pt x="21951" y="18272"/>
                    <a:pt x="21918" y="18283"/>
                    <a:pt x="21892" y="18302"/>
                  </a:cubicBezTo>
                  <a:cubicBezTo>
                    <a:pt x="21508" y="18409"/>
                    <a:pt x="21184" y="18662"/>
                    <a:pt x="20986" y="19009"/>
                  </a:cubicBezTo>
                  <a:cubicBezTo>
                    <a:pt x="20908" y="18977"/>
                    <a:pt x="20824" y="18960"/>
                    <a:pt x="20740" y="18960"/>
                  </a:cubicBezTo>
                  <a:cubicBezTo>
                    <a:pt x="20683" y="18960"/>
                    <a:pt x="20626" y="18968"/>
                    <a:pt x="20571" y="18983"/>
                  </a:cubicBezTo>
                  <a:cubicBezTo>
                    <a:pt x="20557" y="18987"/>
                    <a:pt x="20543" y="18995"/>
                    <a:pt x="20531" y="19005"/>
                  </a:cubicBezTo>
                  <a:cubicBezTo>
                    <a:pt x="20345" y="19147"/>
                    <a:pt x="20181" y="19313"/>
                    <a:pt x="20038" y="19499"/>
                  </a:cubicBezTo>
                  <a:cubicBezTo>
                    <a:pt x="19980" y="19376"/>
                    <a:pt x="19933" y="19325"/>
                    <a:pt x="19851" y="19325"/>
                  </a:cubicBezTo>
                  <a:cubicBezTo>
                    <a:pt x="19846" y="19325"/>
                    <a:pt x="19841" y="19325"/>
                    <a:pt x="19837" y="19325"/>
                  </a:cubicBezTo>
                  <a:cubicBezTo>
                    <a:pt x="19835" y="19325"/>
                    <a:pt x="19833" y="19325"/>
                    <a:pt x="19831" y="19325"/>
                  </a:cubicBezTo>
                  <a:cubicBezTo>
                    <a:pt x="19784" y="19325"/>
                    <a:pt x="19739" y="19350"/>
                    <a:pt x="19710" y="19388"/>
                  </a:cubicBezTo>
                  <a:cubicBezTo>
                    <a:pt x="19609" y="19470"/>
                    <a:pt x="19257" y="19760"/>
                    <a:pt x="19031" y="20031"/>
                  </a:cubicBezTo>
                  <a:cubicBezTo>
                    <a:pt x="19002" y="19974"/>
                    <a:pt x="18950" y="19933"/>
                    <a:pt x="18887" y="19915"/>
                  </a:cubicBezTo>
                  <a:cubicBezTo>
                    <a:pt x="18874" y="19912"/>
                    <a:pt x="18862" y="19911"/>
                    <a:pt x="18849" y="19911"/>
                  </a:cubicBezTo>
                  <a:cubicBezTo>
                    <a:pt x="18796" y="19911"/>
                    <a:pt x="18744" y="19934"/>
                    <a:pt x="18707" y="19974"/>
                  </a:cubicBezTo>
                  <a:cubicBezTo>
                    <a:pt x="18588" y="20069"/>
                    <a:pt x="17397" y="20999"/>
                    <a:pt x="16137" y="21211"/>
                  </a:cubicBezTo>
                  <a:cubicBezTo>
                    <a:pt x="17170" y="20109"/>
                    <a:pt x="18913" y="19576"/>
                    <a:pt x="19077" y="19527"/>
                  </a:cubicBezTo>
                  <a:cubicBezTo>
                    <a:pt x="19148" y="19521"/>
                    <a:pt x="19209" y="19476"/>
                    <a:pt x="19237" y="19410"/>
                  </a:cubicBezTo>
                  <a:cubicBezTo>
                    <a:pt x="19265" y="19345"/>
                    <a:pt x="19255" y="19274"/>
                    <a:pt x="19207" y="19185"/>
                  </a:cubicBezTo>
                  <a:cubicBezTo>
                    <a:pt x="19621" y="19159"/>
                    <a:pt x="20153" y="19009"/>
                    <a:pt x="20298" y="18967"/>
                  </a:cubicBezTo>
                  <a:cubicBezTo>
                    <a:pt x="20351" y="18965"/>
                    <a:pt x="20398" y="18939"/>
                    <a:pt x="20428" y="18898"/>
                  </a:cubicBezTo>
                  <a:cubicBezTo>
                    <a:pt x="20482" y="18825"/>
                    <a:pt x="20472" y="18738"/>
                    <a:pt x="20375" y="18581"/>
                  </a:cubicBezTo>
                  <a:cubicBezTo>
                    <a:pt x="20784" y="18581"/>
                    <a:pt x="21180" y="18451"/>
                    <a:pt x="21202" y="18445"/>
                  </a:cubicBezTo>
                  <a:cubicBezTo>
                    <a:pt x="21216" y="18439"/>
                    <a:pt x="21229" y="18431"/>
                    <a:pt x="21241" y="18423"/>
                  </a:cubicBezTo>
                  <a:cubicBezTo>
                    <a:pt x="21368" y="18316"/>
                    <a:pt x="21455" y="18172"/>
                    <a:pt x="21489" y="18009"/>
                  </a:cubicBezTo>
                  <a:cubicBezTo>
                    <a:pt x="21548" y="18016"/>
                    <a:pt x="21607" y="18019"/>
                    <a:pt x="21666" y="18019"/>
                  </a:cubicBezTo>
                  <a:cubicBezTo>
                    <a:pt x="22064" y="18019"/>
                    <a:pt x="22450" y="17880"/>
                    <a:pt x="22759" y="17622"/>
                  </a:cubicBezTo>
                  <a:cubicBezTo>
                    <a:pt x="22798" y="17610"/>
                    <a:pt x="22830" y="17586"/>
                    <a:pt x="22852" y="17550"/>
                  </a:cubicBezTo>
                  <a:cubicBezTo>
                    <a:pt x="22903" y="17461"/>
                    <a:pt x="22889" y="17357"/>
                    <a:pt x="22672" y="17089"/>
                  </a:cubicBezTo>
                  <a:cubicBezTo>
                    <a:pt x="23487" y="17078"/>
                    <a:pt x="24140" y="16597"/>
                    <a:pt x="24169" y="16575"/>
                  </a:cubicBezTo>
                  <a:cubicBezTo>
                    <a:pt x="24209" y="16543"/>
                    <a:pt x="24231" y="16494"/>
                    <a:pt x="24225" y="16444"/>
                  </a:cubicBezTo>
                  <a:cubicBezTo>
                    <a:pt x="24217" y="16393"/>
                    <a:pt x="24185" y="16350"/>
                    <a:pt x="24140" y="16328"/>
                  </a:cubicBezTo>
                  <a:cubicBezTo>
                    <a:pt x="24132" y="16326"/>
                    <a:pt x="24015" y="16272"/>
                    <a:pt x="23904" y="16096"/>
                  </a:cubicBezTo>
                  <a:cubicBezTo>
                    <a:pt x="24814" y="16073"/>
                    <a:pt x="25489" y="15412"/>
                    <a:pt x="25519" y="15380"/>
                  </a:cubicBezTo>
                  <a:cubicBezTo>
                    <a:pt x="25554" y="15342"/>
                    <a:pt x="25570" y="15289"/>
                    <a:pt x="25558" y="15240"/>
                  </a:cubicBezTo>
                  <a:cubicBezTo>
                    <a:pt x="25543" y="15190"/>
                    <a:pt x="25503" y="15153"/>
                    <a:pt x="25453" y="15141"/>
                  </a:cubicBezTo>
                  <a:cubicBezTo>
                    <a:pt x="25453" y="15141"/>
                    <a:pt x="25386" y="15125"/>
                    <a:pt x="25222" y="15081"/>
                  </a:cubicBezTo>
                  <a:cubicBezTo>
                    <a:pt x="25980" y="14765"/>
                    <a:pt x="26534" y="14015"/>
                    <a:pt x="26561" y="13977"/>
                  </a:cubicBezTo>
                  <a:cubicBezTo>
                    <a:pt x="26583" y="13946"/>
                    <a:pt x="26593" y="13906"/>
                    <a:pt x="26585" y="13868"/>
                  </a:cubicBezTo>
                  <a:cubicBezTo>
                    <a:pt x="26579" y="13831"/>
                    <a:pt x="26557" y="13797"/>
                    <a:pt x="26526" y="13775"/>
                  </a:cubicBezTo>
                  <a:cubicBezTo>
                    <a:pt x="26514" y="13768"/>
                    <a:pt x="26330" y="13647"/>
                    <a:pt x="25914" y="13564"/>
                  </a:cubicBezTo>
                  <a:cubicBezTo>
                    <a:pt x="26316" y="13315"/>
                    <a:pt x="26740" y="12923"/>
                    <a:pt x="26852" y="12816"/>
                  </a:cubicBezTo>
                  <a:cubicBezTo>
                    <a:pt x="26880" y="12788"/>
                    <a:pt x="26896" y="12753"/>
                    <a:pt x="26898" y="12713"/>
                  </a:cubicBezTo>
                  <a:cubicBezTo>
                    <a:pt x="26898" y="12675"/>
                    <a:pt x="26882" y="12638"/>
                    <a:pt x="26854" y="12610"/>
                  </a:cubicBezTo>
                  <a:cubicBezTo>
                    <a:pt x="26833" y="12586"/>
                    <a:pt x="26726" y="12495"/>
                    <a:pt x="26465" y="12426"/>
                  </a:cubicBezTo>
                  <a:cubicBezTo>
                    <a:pt x="26704" y="12240"/>
                    <a:pt x="26951" y="11977"/>
                    <a:pt x="26999" y="11655"/>
                  </a:cubicBezTo>
                  <a:cubicBezTo>
                    <a:pt x="27007" y="11593"/>
                    <a:pt x="26975" y="11534"/>
                    <a:pt x="26922" y="11506"/>
                  </a:cubicBezTo>
                  <a:cubicBezTo>
                    <a:pt x="26901" y="11496"/>
                    <a:pt x="26878" y="11491"/>
                    <a:pt x="26857" y="11491"/>
                  </a:cubicBezTo>
                  <a:cubicBezTo>
                    <a:pt x="26820" y="11491"/>
                    <a:pt x="26784" y="11505"/>
                    <a:pt x="26757" y="11532"/>
                  </a:cubicBezTo>
                  <a:cubicBezTo>
                    <a:pt x="26740" y="11554"/>
                    <a:pt x="26716" y="11567"/>
                    <a:pt x="26690" y="11575"/>
                  </a:cubicBezTo>
                  <a:cubicBezTo>
                    <a:pt x="26676" y="11571"/>
                    <a:pt x="26664" y="11562"/>
                    <a:pt x="26654" y="11550"/>
                  </a:cubicBezTo>
                  <a:lnTo>
                    <a:pt x="26757" y="11508"/>
                  </a:lnTo>
                  <a:cubicBezTo>
                    <a:pt x="26785" y="11498"/>
                    <a:pt x="26809" y="11478"/>
                    <a:pt x="26823" y="11453"/>
                  </a:cubicBezTo>
                  <a:cubicBezTo>
                    <a:pt x="26834" y="11433"/>
                    <a:pt x="27899" y="9718"/>
                    <a:pt x="28641" y="9124"/>
                  </a:cubicBezTo>
                  <a:cubicBezTo>
                    <a:pt x="28688" y="9086"/>
                    <a:pt x="28706" y="9023"/>
                    <a:pt x="28686" y="8968"/>
                  </a:cubicBezTo>
                  <a:cubicBezTo>
                    <a:pt x="28667" y="8910"/>
                    <a:pt x="28613" y="8873"/>
                    <a:pt x="28552" y="8873"/>
                  </a:cubicBezTo>
                  <a:cubicBezTo>
                    <a:pt x="27590" y="8873"/>
                    <a:pt x="26589" y="9474"/>
                    <a:pt x="26184" y="9745"/>
                  </a:cubicBezTo>
                  <a:cubicBezTo>
                    <a:pt x="26136" y="9668"/>
                    <a:pt x="26057" y="9615"/>
                    <a:pt x="25968" y="9595"/>
                  </a:cubicBezTo>
                  <a:cubicBezTo>
                    <a:pt x="25957" y="9591"/>
                    <a:pt x="25945" y="9590"/>
                    <a:pt x="25933" y="9590"/>
                  </a:cubicBezTo>
                  <a:cubicBezTo>
                    <a:pt x="25918" y="9590"/>
                    <a:pt x="25902" y="9592"/>
                    <a:pt x="25887" y="9597"/>
                  </a:cubicBezTo>
                  <a:cubicBezTo>
                    <a:pt x="25657" y="9674"/>
                    <a:pt x="25254" y="10004"/>
                    <a:pt x="25008" y="10218"/>
                  </a:cubicBezTo>
                  <a:lnTo>
                    <a:pt x="24994" y="10123"/>
                  </a:lnTo>
                  <a:cubicBezTo>
                    <a:pt x="24985" y="10053"/>
                    <a:pt x="24924" y="10001"/>
                    <a:pt x="24854" y="10001"/>
                  </a:cubicBezTo>
                  <a:cubicBezTo>
                    <a:pt x="24847" y="10001"/>
                    <a:pt x="24839" y="10001"/>
                    <a:pt x="24832" y="10003"/>
                  </a:cubicBezTo>
                  <a:cubicBezTo>
                    <a:pt x="24316" y="10076"/>
                    <a:pt x="23809" y="10485"/>
                    <a:pt x="23530" y="10748"/>
                  </a:cubicBezTo>
                  <a:lnTo>
                    <a:pt x="23507" y="10489"/>
                  </a:lnTo>
                  <a:cubicBezTo>
                    <a:pt x="23503" y="10442"/>
                    <a:pt x="23473" y="10400"/>
                    <a:pt x="23431" y="10378"/>
                  </a:cubicBezTo>
                  <a:cubicBezTo>
                    <a:pt x="23410" y="10367"/>
                    <a:pt x="23386" y="10361"/>
                    <a:pt x="23362" y="10361"/>
                  </a:cubicBezTo>
                  <a:cubicBezTo>
                    <a:pt x="23339" y="10361"/>
                    <a:pt x="23316" y="10367"/>
                    <a:pt x="23295" y="10378"/>
                  </a:cubicBezTo>
                  <a:cubicBezTo>
                    <a:pt x="23273" y="10390"/>
                    <a:pt x="22769" y="10673"/>
                    <a:pt x="22314" y="11473"/>
                  </a:cubicBezTo>
                  <a:cubicBezTo>
                    <a:pt x="22296" y="11401"/>
                    <a:pt x="22282" y="11330"/>
                    <a:pt x="22274" y="11257"/>
                  </a:cubicBezTo>
                  <a:cubicBezTo>
                    <a:pt x="22266" y="11205"/>
                    <a:pt x="22233" y="11162"/>
                    <a:pt x="22185" y="11142"/>
                  </a:cubicBezTo>
                  <a:cubicBezTo>
                    <a:pt x="22167" y="11135"/>
                    <a:pt x="22148" y="11131"/>
                    <a:pt x="22129" y="11131"/>
                  </a:cubicBezTo>
                  <a:cubicBezTo>
                    <a:pt x="22098" y="11131"/>
                    <a:pt x="22067" y="11141"/>
                    <a:pt x="22043" y="11162"/>
                  </a:cubicBezTo>
                  <a:cubicBezTo>
                    <a:pt x="21582" y="11524"/>
                    <a:pt x="21360" y="11906"/>
                    <a:pt x="21255" y="12157"/>
                  </a:cubicBezTo>
                  <a:cubicBezTo>
                    <a:pt x="21229" y="12092"/>
                    <a:pt x="21208" y="12025"/>
                    <a:pt x="21190" y="11957"/>
                  </a:cubicBezTo>
                  <a:cubicBezTo>
                    <a:pt x="21173" y="11890"/>
                    <a:pt x="21114" y="11850"/>
                    <a:pt x="21052" y="11850"/>
                  </a:cubicBezTo>
                  <a:cubicBezTo>
                    <a:pt x="21021" y="11850"/>
                    <a:pt x="20989" y="11860"/>
                    <a:pt x="20962" y="11882"/>
                  </a:cubicBezTo>
                  <a:cubicBezTo>
                    <a:pt x="20557" y="12216"/>
                    <a:pt x="20349" y="12689"/>
                    <a:pt x="20258" y="12970"/>
                  </a:cubicBezTo>
                  <a:lnTo>
                    <a:pt x="20017" y="12759"/>
                  </a:lnTo>
                  <a:cubicBezTo>
                    <a:pt x="19991" y="12736"/>
                    <a:pt x="19957" y="12723"/>
                    <a:pt x="19922" y="12723"/>
                  </a:cubicBezTo>
                  <a:cubicBezTo>
                    <a:pt x="19914" y="12723"/>
                    <a:pt x="19906" y="12723"/>
                    <a:pt x="19898" y="12725"/>
                  </a:cubicBezTo>
                  <a:cubicBezTo>
                    <a:pt x="19856" y="12733"/>
                    <a:pt x="19819" y="12759"/>
                    <a:pt x="19799" y="12796"/>
                  </a:cubicBezTo>
                  <a:cubicBezTo>
                    <a:pt x="19611" y="13131"/>
                    <a:pt x="19480" y="13611"/>
                    <a:pt x="19417" y="13876"/>
                  </a:cubicBezTo>
                  <a:cubicBezTo>
                    <a:pt x="19342" y="13819"/>
                    <a:pt x="19269" y="13758"/>
                    <a:pt x="19203" y="13690"/>
                  </a:cubicBezTo>
                  <a:cubicBezTo>
                    <a:pt x="19175" y="13663"/>
                    <a:pt x="19138" y="13649"/>
                    <a:pt x="19102" y="13649"/>
                  </a:cubicBezTo>
                  <a:cubicBezTo>
                    <a:pt x="19059" y="13649"/>
                    <a:pt x="19016" y="13668"/>
                    <a:pt x="18988" y="13706"/>
                  </a:cubicBezTo>
                  <a:cubicBezTo>
                    <a:pt x="18796" y="13971"/>
                    <a:pt x="18687" y="14488"/>
                    <a:pt x="18638" y="14800"/>
                  </a:cubicBezTo>
                  <a:lnTo>
                    <a:pt x="18527" y="14709"/>
                  </a:lnTo>
                  <a:cubicBezTo>
                    <a:pt x="18500" y="14687"/>
                    <a:pt x="18468" y="14675"/>
                    <a:pt x="18435" y="14675"/>
                  </a:cubicBezTo>
                  <a:cubicBezTo>
                    <a:pt x="18427" y="14675"/>
                    <a:pt x="18419" y="14676"/>
                    <a:pt x="18410" y="14678"/>
                  </a:cubicBezTo>
                  <a:cubicBezTo>
                    <a:pt x="18369" y="14686"/>
                    <a:pt x="18333" y="14709"/>
                    <a:pt x="18313" y="14745"/>
                  </a:cubicBezTo>
                  <a:cubicBezTo>
                    <a:pt x="18115" y="15071"/>
                    <a:pt x="18054" y="15600"/>
                    <a:pt x="18036" y="15972"/>
                  </a:cubicBezTo>
                  <a:cubicBezTo>
                    <a:pt x="18001" y="15932"/>
                    <a:pt x="17963" y="15889"/>
                    <a:pt x="17917" y="15847"/>
                  </a:cubicBezTo>
                  <a:cubicBezTo>
                    <a:pt x="17891" y="15819"/>
                    <a:pt x="17855" y="15803"/>
                    <a:pt x="17818" y="15803"/>
                  </a:cubicBezTo>
                  <a:cubicBezTo>
                    <a:pt x="17810" y="15803"/>
                    <a:pt x="17802" y="15804"/>
                    <a:pt x="17795" y="15805"/>
                  </a:cubicBezTo>
                  <a:cubicBezTo>
                    <a:pt x="17749" y="15813"/>
                    <a:pt x="17710" y="15843"/>
                    <a:pt x="17690" y="15885"/>
                  </a:cubicBezTo>
                  <a:cubicBezTo>
                    <a:pt x="17447" y="16365"/>
                    <a:pt x="17328" y="16900"/>
                    <a:pt x="17344" y="17438"/>
                  </a:cubicBezTo>
                  <a:cubicBezTo>
                    <a:pt x="17334" y="17424"/>
                    <a:pt x="17324" y="17412"/>
                    <a:pt x="17314" y="17400"/>
                  </a:cubicBezTo>
                  <a:cubicBezTo>
                    <a:pt x="17287" y="17366"/>
                    <a:pt x="17246" y="17347"/>
                    <a:pt x="17204" y="17347"/>
                  </a:cubicBezTo>
                  <a:cubicBezTo>
                    <a:pt x="17190" y="17347"/>
                    <a:pt x="17177" y="17349"/>
                    <a:pt x="17164" y="17353"/>
                  </a:cubicBezTo>
                  <a:cubicBezTo>
                    <a:pt x="17106" y="17366"/>
                    <a:pt x="17067" y="17416"/>
                    <a:pt x="17061" y="17473"/>
                  </a:cubicBezTo>
                  <a:cubicBezTo>
                    <a:pt x="16999" y="18047"/>
                    <a:pt x="16428" y="19315"/>
                    <a:pt x="15998" y="20204"/>
                  </a:cubicBezTo>
                  <a:cubicBezTo>
                    <a:pt x="16081" y="19677"/>
                    <a:pt x="16194" y="19155"/>
                    <a:pt x="16337" y="18643"/>
                  </a:cubicBezTo>
                  <a:cubicBezTo>
                    <a:pt x="16643" y="17556"/>
                    <a:pt x="16904" y="17093"/>
                    <a:pt x="17193" y="16587"/>
                  </a:cubicBezTo>
                  <a:cubicBezTo>
                    <a:pt x="17245" y="16498"/>
                    <a:pt x="17239" y="16385"/>
                    <a:pt x="17177" y="16300"/>
                  </a:cubicBezTo>
                  <a:cubicBezTo>
                    <a:pt x="17138" y="16245"/>
                    <a:pt x="17069" y="16185"/>
                    <a:pt x="16946" y="16158"/>
                  </a:cubicBezTo>
                  <a:cubicBezTo>
                    <a:pt x="17314" y="15756"/>
                    <a:pt x="17729" y="15087"/>
                    <a:pt x="17789" y="14988"/>
                  </a:cubicBezTo>
                  <a:cubicBezTo>
                    <a:pt x="17795" y="14976"/>
                    <a:pt x="17799" y="14965"/>
                    <a:pt x="17803" y="14953"/>
                  </a:cubicBezTo>
                  <a:cubicBezTo>
                    <a:pt x="17817" y="14903"/>
                    <a:pt x="17807" y="14848"/>
                    <a:pt x="17777" y="14804"/>
                  </a:cubicBezTo>
                  <a:cubicBezTo>
                    <a:pt x="17739" y="14745"/>
                    <a:pt x="17650" y="14664"/>
                    <a:pt x="17359" y="14593"/>
                  </a:cubicBezTo>
                  <a:cubicBezTo>
                    <a:pt x="17737" y="14199"/>
                    <a:pt x="18046" y="13520"/>
                    <a:pt x="18060" y="13485"/>
                  </a:cubicBezTo>
                  <a:cubicBezTo>
                    <a:pt x="18088" y="13419"/>
                    <a:pt x="18066" y="13344"/>
                    <a:pt x="18006" y="13307"/>
                  </a:cubicBezTo>
                  <a:cubicBezTo>
                    <a:pt x="17886" y="13231"/>
                    <a:pt x="17755" y="13174"/>
                    <a:pt x="17619" y="13132"/>
                  </a:cubicBezTo>
                  <a:cubicBezTo>
                    <a:pt x="18129" y="12679"/>
                    <a:pt x="18260" y="12068"/>
                    <a:pt x="18287" y="11892"/>
                  </a:cubicBezTo>
                  <a:cubicBezTo>
                    <a:pt x="18309" y="11856"/>
                    <a:pt x="18317" y="11811"/>
                    <a:pt x="18309" y="11769"/>
                  </a:cubicBezTo>
                  <a:cubicBezTo>
                    <a:pt x="18287" y="11672"/>
                    <a:pt x="18230" y="11595"/>
                    <a:pt x="17763" y="11542"/>
                  </a:cubicBezTo>
                  <a:cubicBezTo>
                    <a:pt x="18408" y="10934"/>
                    <a:pt x="18521" y="10068"/>
                    <a:pt x="18525" y="10028"/>
                  </a:cubicBezTo>
                  <a:cubicBezTo>
                    <a:pt x="18531" y="9979"/>
                    <a:pt x="18511" y="9929"/>
                    <a:pt x="18473" y="9900"/>
                  </a:cubicBezTo>
                  <a:cubicBezTo>
                    <a:pt x="18447" y="9879"/>
                    <a:pt x="18415" y="9867"/>
                    <a:pt x="18383" y="9867"/>
                  </a:cubicBezTo>
                  <a:cubicBezTo>
                    <a:pt x="18367" y="9867"/>
                    <a:pt x="18351" y="9870"/>
                    <a:pt x="18335" y="9876"/>
                  </a:cubicBezTo>
                  <a:cubicBezTo>
                    <a:pt x="18331" y="9877"/>
                    <a:pt x="18275" y="9895"/>
                    <a:pt x="18175" y="9895"/>
                  </a:cubicBezTo>
                  <a:cubicBezTo>
                    <a:pt x="18106" y="9895"/>
                    <a:pt x="18016" y="9886"/>
                    <a:pt x="17908" y="9858"/>
                  </a:cubicBezTo>
                  <a:cubicBezTo>
                    <a:pt x="18616" y="9172"/>
                    <a:pt x="18590" y="8151"/>
                    <a:pt x="18590" y="8103"/>
                  </a:cubicBezTo>
                  <a:cubicBezTo>
                    <a:pt x="18586" y="8054"/>
                    <a:pt x="18560" y="8008"/>
                    <a:pt x="18519" y="7984"/>
                  </a:cubicBezTo>
                  <a:cubicBezTo>
                    <a:pt x="18495" y="7972"/>
                    <a:pt x="18470" y="7966"/>
                    <a:pt x="18445" y="7966"/>
                  </a:cubicBezTo>
                  <a:cubicBezTo>
                    <a:pt x="18422" y="7966"/>
                    <a:pt x="18399" y="7971"/>
                    <a:pt x="18378" y="7982"/>
                  </a:cubicBezTo>
                  <a:lnTo>
                    <a:pt x="18099" y="8129"/>
                  </a:lnTo>
                  <a:cubicBezTo>
                    <a:pt x="18477" y="7355"/>
                    <a:pt x="18361" y="6419"/>
                    <a:pt x="18355" y="6372"/>
                  </a:cubicBezTo>
                  <a:cubicBezTo>
                    <a:pt x="18347" y="6305"/>
                    <a:pt x="18293" y="6253"/>
                    <a:pt x="18228" y="6247"/>
                  </a:cubicBezTo>
                  <a:cubicBezTo>
                    <a:pt x="18225" y="6247"/>
                    <a:pt x="18204" y="6244"/>
                    <a:pt x="18165" y="6244"/>
                  </a:cubicBezTo>
                  <a:cubicBezTo>
                    <a:pt x="18066" y="6244"/>
                    <a:pt x="17850" y="6261"/>
                    <a:pt x="17540" y="6368"/>
                  </a:cubicBezTo>
                  <a:cubicBezTo>
                    <a:pt x="17894" y="5608"/>
                    <a:pt x="17787" y="4627"/>
                    <a:pt x="17781" y="4577"/>
                  </a:cubicBezTo>
                  <a:cubicBezTo>
                    <a:pt x="17773" y="4508"/>
                    <a:pt x="17716" y="4455"/>
                    <a:pt x="17646" y="4451"/>
                  </a:cubicBezTo>
                  <a:cubicBezTo>
                    <a:pt x="17646" y="4451"/>
                    <a:pt x="17645" y="4451"/>
                    <a:pt x="17643" y="4451"/>
                  </a:cubicBezTo>
                  <a:cubicBezTo>
                    <a:pt x="17610" y="4451"/>
                    <a:pt x="17440" y="4453"/>
                    <a:pt x="17189" y="4570"/>
                  </a:cubicBezTo>
                  <a:cubicBezTo>
                    <a:pt x="17340" y="3998"/>
                    <a:pt x="17326" y="3129"/>
                    <a:pt x="17051" y="2753"/>
                  </a:cubicBezTo>
                  <a:cubicBezTo>
                    <a:pt x="17021" y="2718"/>
                    <a:pt x="16980" y="2696"/>
                    <a:pt x="16934" y="2696"/>
                  </a:cubicBezTo>
                  <a:cubicBezTo>
                    <a:pt x="16695" y="2698"/>
                    <a:pt x="16497" y="2763"/>
                    <a:pt x="16364" y="2805"/>
                  </a:cubicBezTo>
                  <a:cubicBezTo>
                    <a:pt x="16345" y="2813"/>
                    <a:pt x="16321" y="2821"/>
                    <a:pt x="16299" y="2827"/>
                  </a:cubicBezTo>
                  <a:cubicBezTo>
                    <a:pt x="16273" y="2658"/>
                    <a:pt x="16259" y="2474"/>
                    <a:pt x="16246" y="2282"/>
                  </a:cubicBezTo>
                  <a:cubicBezTo>
                    <a:pt x="16198" y="1657"/>
                    <a:pt x="16141" y="882"/>
                    <a:pt x="15519" y="57"/>
                  </a:cubicBezTo>
                  <a:cubicBezTo>
                    <a:pt x="15489" y="17"/>
                    <a:pt x="15449" y="0"/>
                    <a:pt x="154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graphicFrame>
        <p:nvGraphicFramePr>
          <p:cNvPr id="297" name="Google Shape;297;p33"/>
          <p:cNvGraphicFramePr/>
          <p:nvPr/>
        </p:nvGraphicFramePr>
        <p:xfrm>
          <a:off x="4498425" y="1536475"/>
          <a:ext cx="3000000" cy="3000000"/>
        </p:xfrm>
        <a:graphic>
          <a:graphicData uri="http://schemas.openxmlformats.org/drawingml/2006/table">
            <a:tbl>
              <a:tblPr>
                <a:noFill/>
                <a:tableStyleId>{22B5AA4E-1530-4F85-9DEE-FC981526625C}</a:tableStyleId>
              </a:tblPr>
              <a:tblGrid>
                <a:gridCol w="1495625"/>
                <a:gridCol w="456100"/>
              </a:tblGrid>
              <a:tr h="106375">
                <a:tc>
                  <a:txBody>
                    <a:bodyPr/>
                    <a:lstStyle/>
                    <a:p>
                      <a:pPr indent="0" lvl="0" marL="0" rtl="0" algn="l">
                        <a:lnSpc>
                          <a:spcPct val="115000"/>
                        </a:lnSpc>
                        <a:spcBef>
                          <a:spcPts val="0"/>
                        </a:spcBef>
                        <a:spcAft>
                          <a:spcPts val="0"/>
                        </a:spcAft>
                        <a:buNone/>
                      </a:pPr>
                      <a:r>
                        <a:rPr i="1" lang="en" sz="900"/>
                        <a:t>Education Level</a:t>
                      </a:r>
                      <a:endParaRPr i="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chemeClr val="lt1"/>
                      </a:solidFill>
                      <a:prstDash val="solid"/>
                      <a:round/>
                      <a:headEnd len="sm" w="sm" type="none"/>
                      <a:tailEnd len="sm" w="sm" type="none"/>
                    </a:lnB>
                    <a:solidFill>
                      <a:srgbClr val="7CAD4A">
                        <a:alpha val="39290"/>
                      </a:srgbClr>
                    </a:solidFill>
                  </a:tcPr>
                </a:tc>
                <a:tc>
                  <a:txBody>
                    <a:bodyPr/>
                    <a:lstStyle/>
                    <a:p>
                      <a:pPr indent="0" lvl="0" marL="0" rtl="0" algn="l">
                        <a:lnSpc>
                          <a:spcPct val="115000"/>
                        </a:lnSpc>
                        <a:spcBef>
                          <a:spcPts val="0"/>
                        </a:spcBef>
                        <a:spcAft>
                          <a:spcPts val="0"/>
                        </a:spcAft>
                        <a:buNone/>
                      </a:pPr>
                      <a:r>
                        <a:rPr lang="en" sz="900">
                          <a:solidFill>
                            <a:srgbClr val="FFFFFF"/>
                          </a:solidFill>
                        </a:rPr>
                        <a:t>Count</a:t>
                      </a:r>
                      <a:endParaRPr sz="900">
                        <a:solidFill>
                          <a:srgbClr val="FFFFFF"/>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r>
              <a:tr h="106375">
                <a:tc>
                  <a:txBody>
                    <a:bodyPr/>
                    <a:lstStyle/>
                    <a:p>
                      <a:pPr indent="0" lvl="0" marL="0" rtl="0" algn="l">
                        <a:lnSpc>
                          <a:spcPct val="115000"/>
                        </a:lnSpc>
                        <a:spcBef>
                          <a:spcPts val="0"/>
                        </a:spcBef>
                        <a:spcAft>
                          <a:spcPts val="0"/>
                        </a:spcAft>
                        <a:buNone/>
                      </a:pPr>
                      <a:r>
                        <a:rPr lang="en" sz="900"/>
                        <a:t>Left school before 16 years</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28</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CCCCCC"/>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lang="en" sz="900"/>
                        <a:t>Left school at 17 years</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30</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lang="en" sz="900"/>
                        <a:t>Doctorate degree</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89</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lang="en" sz="900"/>
                        <a:t>Left school at 16 years</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99</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93400">
                <a:tc>
                  <a:txBody>
                    <a:bodyPr/>
                    <a:lstStyle/>
                    <a:p>
                      <a:pPr indent="0" lvl="0" marL="0" rtl="0" algn="l">
                        <a:lnSpc>
                          <a:spcPct val="115000"/>
                        </a:lnSpc>
                        <a:spcBef>
                          <a:spcPts val="0"/>
                        </a:spcBef>
                        <a:spcAft>
                          <a:spcPts val="0"/>
                        </a:spcAft>
                        <a:buNone/>
                      </a:pPr>
                      <a:r>
                        <a:rPr lang="en" sz="900"/>
                        <a:t>Left school at 18 years</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100</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lang="en" sz="900"/>
                        <a:t>Professional certificate/ diploma</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269</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93400">
                <a:tc>
                  <a:txBody>
                    <a:bodyPr/>
                    <a:lstStyle/>
                    <a:p>
                      <a:pPr indent="0" lvl="0" marL="0" rtl="0" algn="l">
                        <a:lnSpc>
                          <a:spcPct val="115000"/>
                        </a:lnSpc>
                        <a:spcBef>
                          <a:spcPts val="0"/>
                        </a:spcBef>
                        <a:spcAft>
                          <a:spcPts val="0"/>
                        </a:spcAft>
                        <a:buNone/>
                      </a:pPr>
                      <a:r>
                        <a:rPr lang="en" sz="900"/>
                        <a:t>Masters degree</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283</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80425">
                <a:tc>
                  <a:txBody>
                    <a:bodyPr/>
                    <a:lstStyle/>
                    <a:p>
                      <a:pPr indent="0" lvl="0" marL="0" rtl="0" algn="l">
                        <a:lnSpc>
                          <a:spcPct val="115000"/>
                        </a:lnSpc>
                        <a:spcBef>
                          <a:spcPts val="0"/>
                        </a:spcBef>
                        <a:spcAft>
                          <a:spcPts val="0"/>
                        </a:spcAft>
                        <a:buNone/>
                      </a:pPr>
                      <a:r>
                        <a:rPr lang="en" sz="900"/>
                        <a:t>University degree</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480</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lang="en" sz="900"/>
                        <a:t>Some college or university, no certificate or degree</a:t>
                      </a:r>
                      <a:endParaRPr sz="900"/>
                    </a:p>
                  </a:txBody>
                  <a:tcPr marT="19050" marB="19050" marR="28575" marL="28575" anchor="ctr">
                    <a:lnL cap="flat" cmpd="sng" w="9525">
                      <a:solidFill>
                        <a:srgbClr val="CCCCCC"/>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rgbClr val="595959"/>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506</a:t>
                      </a:r>
                      <a:endParaRPr sz="900"/>
                    </a:p>
                  </a:txBody>
                  <a:tcPr marT="19050" marB="19050" marR="28575" marL="28575" anchor="ctr">
                    <a:lnL cap="flat" cmpd="sng" w="9525">
                      <a:solidFill>
                        <a:srgbClr val="595959">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rgbClr val="595959"/>
                      </a:solidFill>
                      <a:prstDash val="solid"/>
                      <a:round/>
                      <a:headEnd len="sm" w="sm" type="none"/>
                      <a:tailEnd len="sm" w="sm" type="none"/>
                    </a:lnB>
                  </a:tcPr>
                </a:tc>
              </a:tr>
              <a:tr h="106375">
                <a:tc>
                  <a:txBody>
                    <a:bodyPr/>
                    <a:lstStyle/>
                    <a:p>
                      <a:pPr indent="0" lvl="0" marL="0" rtl="0" algn="l">
                        <a:lnSpc>
                          <a:spcPct val="115000"/>
                        </a:lnSpc>
                        <a:spcBef>
                          <a:spcPts val="0"/>
                        </a:spcBef>
                        <a:spcAft>
                          <a:spcPts val="0"/>
                        </a:spcAft>
                        <a:buNone/>
                      </a:pPr>
                      <a:r>
                        <a:rPr b="1" lang="en" sz="900"/>
                        <a:t>Grand Total</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rgbClr val="595959"/>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48810"/>
                      </a:srgbClr>
                    </a:solidFill>
                  </a:tcPr>
                </a:tc>
                <a:tc>
                  <a:txBody>
                    <a:bodyPr/>
                    <a:lstStyle/>
                    <a:p>
                      <a:pPr indent="0" lvl="0" marL="0" rtl="0" algn="r">
                        <a:lnSpc>
                          <a:spcPct val="115000"/>
                        </a:lnSpc>
                        <a:spcBef>
                          <a:spcPts val="0"/>
                        </a:spcBef>
                        <a:spcAft>
                          <a:spcPts val="0"/>
                        </a:spcAft>
                        <a:buNone/>
                      </a:pPr>
                      <a:r>
                        <a:rPr b="1" lang="en" sz="900"/>
                        <a:t>1884</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rgbClr val="595959"/>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48810"/>
                      </a:srgbClr>
                    </a:solidFill>
                  </a:tcPr>
                </a:tc>
              </a:tr>
            </a:tbl>
          </a:graphicData>
        </a:graphic>
      </p:graphicFrame>
      <p:sp>
        <p:nvSpPr>
          <p:cNvPr id="298" name="Google Shape;298;p33"/>
          <p:cNvSpPr/>
          <p:nvPr/>
        </p:nvSpPr>
        <p:spPr>
          <a:xfrm>
            <a:off x="6569156" y="2880750"/>
            <a:ext cx="492513" cy="37319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7CAD4A">
              <a:alpha val="51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9" name="Google Shape;299;p33"/>
          <p:cNvGraphicFramePr/>
          <p:nvPr/>
        </p:nvGraphicFramePr>
        <p:xfrm>
          <a:off x="7180675" y="2619725"/>
          <a:ext cx="3000000" cy="3000000"/>
        </p:xfrm>
        <a:graphic>
          <a:graphicData uri="http://schemas.openxmlformats.org/drawingml/2006/table">
            <a:tbl>
              <a:tblPr>
                <a:noFill/>
                <a:tableStyleId>{22B5AA4E-1530-4F85-9DEE-FC981526625C}</a:tableStyleId>
              </a:tblPr>
              <a:tblGrid>
                <a:gridCol w="1004350"/>
                <a:gridCol w="396225"/>
              </a:tblGrid>
              <a:tr h="174275">
                <a:tc>
                  <a:txBody>
                    <a:bodyPr/>
                    <a:lstStyle/>
                    <a:p>
                      <a:pPr indent="0" lvl="0" marL="0" rtl="0" algn="l">
                        <a:lnSpc>
                          <a:spcPct val="115000"/>
                        </a:lnSpc>
                        <a:spcBef>
                          <a:spcPts val="0"/>
                        </a:spcBef>
                        <a:spcAft>
                          <a:spcPts val="0"/>
                        </a:spcAft>
                        <a:buNone/>
                      </a:pPr>
                      <a:r>
                        <a:rPr i="1" lang="en" sz="900"/>
                        <a:t>Education Level</a:t>
                      </a:r>
                      <a:endParaRPr i="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chemeClr val="lt1"/>
                      </a:solidFill>
                      <a:prstDash val="solid"/>
                      <a:round/>
                      <a:headEnd len="sm" w="sm" type="none"/>
                      <a:tailEnd len="sm" w="sm" type="none"/>
                    </a:lnB>
                    <a:solidFill>
                      <a:srgbClr val="7CAD4A">
                        <a:alpha val="39290"/>
                      </a:srgbClr>
                    </a:solidFill>
                  </a:tcPr>
                </a:tc>
                <a:tc>
                  <a:txBody>
                    <a:bodyPr/>
                    <a:lstStyle/>
                    <a:p>
                      <a:pPr indent="0" lvl="0" marL="0" rtl="0" algn="l">
                        <a:lnSpc>
                          <a:spcPct val="115000"/>
                        </a:lnSpc>
                        <a:spcBef>
                          <a:spcPts val="0"/>
                        </a:spcBef>
                        <a:spcAft>
                          <a:spcPts val="0"/>
                        </a:spcAft>
                        <a:buNone/>
                      </a:pPr>
                      <a:r>
                        <a:rPr lang="en" sz="900">
                          <a:solidFill>
                            <a:srgbClr val="FFFFFF"/>
                          </a:solidFill>
                        </a:rPr>
                        <a:t>Count</a:t>
                      </a:r>
                      <a:endParaRPr sz="900">
                        <a:solidFill>
                          <a:srgbClr val="FFFFFF"/>
                        </a:solidFill>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r>
              <a:tr h="257000">
                <a:tc>
                  <a:txBody>
                    <a:bodyPr/>
                    <a:lstStyle/>
                    <a:p>
                      <a:pPr indent="0" lvl="0" marL="0" rtl="0" algn="l">
                        <a:lnSpc>
                          <a:spcPct val="115000"/>
                        </a:lnSpc>
                        <a:spcBef>
                          <a:spcPts val="0"/>
                        </a:spcBef>
                        <a:spcAft>
                          <a:spcPts val="0"/>
                        </a:spcAft>
                        <a:buNone/>
                      </a:pPr>
                      <a:r>
                        <a:rPr lang="en" sz="900"/>
                        <a:t>Higher Educatio</a:t>
                      </a:r>
                      <a:r>
                        <a:rPr lang="en" sz="900"/>
                        <a:t>n</a:t>
                      </a:r>
                      <a:endParaRPr sz="900"/>
                    </a:p>
                  </a:txBody>
                  <a:tcPr marT="19050" marB="19050" marR="28575" marL="28575" anchor="b">
                    <a:lnL cap="flat" cmpd="sng" w="9525">
                      <a:solidFill>
                        <a:srgbClr val="CCCCCC"/>
                      </a:solidFill>
                      <a:prstDash val="solid"/>
                      <a:round/>
                      <a:headEnd len="sm" w="sm" type="none"/>
                      <a:tailEnd len="sm" w="sm" type="none"/>
                    </a:lnL>
                    <a:lnR cap="flat" cmpd="sng" w="9525">
                      <a:solidFill>
                        <a:srgbClr val="FFFFFF"/>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1121</a:t>
                      </a:r>
                      <a:endParaRPr sz="900"/>
                    </a:p>
                  </a:txBody>
                  <a:tcPr marT="19050" marB="19050" marR="28575" marL="28575" anchor="b">
                    <a:lnL cap="flat" cmpd="sng" w="9525">
                      <a:solidFill>
                        <a:srgbClr val="FFFFFF"/>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r>
              <a:tr h="184225">
                <a:tc>
                  <a:txBody>
                    <a:bodyPr/>
                    <a:lstStyle/>
                    <a:p>
                      <a:pPr indent="0" lvl="0" marL="0" rtl="0" algn="l">
                        <a:lnSpc>
                          <a:spcPct val="115000"/>
                        </a:lnSpc>
                        <a:spcBef>
                          <a:spcPts val="0"/>
                        </a:spcBef>
                        <a:spcAft>
                          <a:spcPts val="0"/>
                        </a:spcAft>
                        <a:buNone/>
                      </a:pPr>
                      <a:r>
                        <a:rPr lang="en" sz="900"/>
                        <a:t>Left School</a:t>
                      </a:r>
                      <a:endParaRPr sz="900"/>
                    </a:p>
                  </a:txBody>
                  <a:tcPr marT="19050" marB="19050" marR="28575" marL="28575" anchor="b">
                    <a:lnL cap="flat" cmpd="sng" w="9525">
                      <a:solidFill>
                        <a:srgbClr val="CCCCCC"/>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rgbClr val="595959"/>
                      </a:solidFill>
                      <a:prstDash val="solid"/>
                      <a:round/>
                      <a:headEnd len="sm" w="sm" type="none"/>
                      <a:tailEnd len="sm" w="sm" type="none"/>
                    </a:lnB>
                    <a:solidFill>
                      <a:srgbClr val="7CAD4A">
                        <a:alpha val="5950"/>
                      </a:srgbClr>
                    </a:solidFill>
                  </a:tcPr>
                </a:tc>
                <a:tc>
                  <a:txBody>
                    <a:bodyPr/>
                    <a:lstStyle/>
                    <a:p>
                      <a:pPr indent="0" lvl="0" marL="0" rtl="0" algn="r">
                        <a:lnSpc>
                          <a:spcPct val="115000"/>
                        </a:lnSpc>
                        <a:spcBef>
                          <a:spcPts val="0"/>
                        </a:spcBef>
                        <a:spcAft>
                          <a:spcPts val="0"/>
                        </a:spcAft>
                        <a:buNone/>
                      </a:pPr>
                      <a:r>
                        <a:rPr lang="en" sz="900"/>
                        <a:t>763</a:t>
                      </a:r>
                      <a:endParaRPr sz="900"/>
                    </a:p>
                  </a:txBody>
                  <a:tcPr marT="19050" marB="19050" marR="28575" marL="28575" anchor="b">
                    <a:lnL cap="flat" cmpd="sng" w="9525">
                      <a:solidFill>
                        <a:srgbClr val="FFFFFF"/>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28575">
                      <a:solidFill>
                        <a:srgbClr val="595959"/>
                      </a:solidFill>
                      <a:prstDash val="solid"/>
                      <a:round/>
                      <a:headEnd len="sm" w="sm" type="none"/>
                      <a:tailEnd len="sm" w="sm" type="none"/>
                    </a:lnB>
                    <a:solidFill>
                      <a:srgbClr val="FFFFFF"/>
                    </a:solidFill>
                  </a:tcPr>
                </a:tc>
              </a:tr>
              <a:tr h="184225">
                <a:tc>
                  <a:txBody>
                    <a:bodyPr/>
                    <a:lstStyle/>
                    <a:p>
                      <a:pPr indent="0" lvl="0" marL="0" rtl="0" algn="l">
                        <a:lnSpc>
                          <a:spcPct val="115000"/>
                        </a:lnSpc>
                        <a:spcBef>
                          <a:spcPts val="0"/>
                        </a:spcBef>
                        <a:spcAft>
                          <a:spcPts val="0"/>
                        </a:spcAft>
                        <a:buNone/>
                      </a:pPr>
                      <a:r>
                        <a:rPr b="1" lang="en" sz="900"/>
                        <a:t>Grand Total</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rgbClr val="595959"/>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48810"/>
                      </a:srgbClr>
                    </a:solidFill>
                  </a:tcPr>
                </a:tc>
                <a:tc>
                  <a:txBody>
                    <a:bodyPr/>
                    <a:lstStyle/>
                    <a:p>
                      <a:pPr indent="0" lvl="0" marL="0" rtl="0" algn="r">
                        <a:lnSpc>
                          <a:spcPct val="115000"/>
                        </a:lnSpc>
                        <a:spcBef>
                          <a:spcPts val="0"/>
                        </a:spcBef>
                        <a:spcAft>
                          <a:spcPts val="0"/>
                        </a:spcAft>
                        <a:buNone/>
                      </a:pPr>
                      <a:r>
                        <a:rPr b="1" lang="en" sz="900"/>
                        <a:t>1884</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28575">
                      <a:solidFill>
                        <a:srgbClr val="595959"/>
                      </a:solidFill>
                      <a:prstDash val="solid"/>
                      <a:round/>
                      <a:headEnd len="sm" w="sm" type="none"/>
                      <a:tailEnd len="sm" w="sm" type="none"/>
                    </a:lnT>
                    <a:lnB cap="flat" cmpd="sng" w="9525">
                      <a:solidFill>
                        <a:srgbClr val="CCCCCC"/>
                      </a:solidFill>
                      <a:prstDash val="solid"/>
                      <a:round/>
                      <a:headEnd len="sm" w="sm" type="none"/>
                      <a:tailEnd len="sm" w="sm" type="none"/>
                    </a:lnB>
                    <a:solidFill>
                      <a:srgbClr val="7CAD4A">
                        <a:alpha val="48810"/>
                      </a:srgbClr>
                    </a:solidFill>
                  </a:tcPr>
                </a:tc>
              </a:tr>
            </a:tbl>
          </a:graphicData>
        </a:graphic>
      </p:graphicFrame>
      <p:sp>
        <p:nvSpPr>
          <p:cNvPr id="300" name="Google Shape;300;p33"/>
          <p:cNvSpPr txBox="1"/>
          <p:nvPr>
            <p:ph idx="1" type="subTitle"/>
          </p:nvPr>
        </p:nvSpPr>
        <p:spPr>
          <a:xfrm>
            <a:off x="1047525" y="1649950"/>
            <a:ext cx="2281800" cy="48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Roboto Light"/>
                <a:ea typeface="Roboto Light"/>
                <a:cs typeface="Roboto Light"/>
                <a:sym typeface="Roboto Light"/>
              </a:rPr>
              <a:t>Created dummy variables to handle categorical explanatory data</a:t>
            </a:r>
            <a:endParaRPr sz="1100">
              <a:latin typeface="Roboto Light"/>
              <a:ea typeface="Roboto Light"/>
              <a:cs typeface="Roboto Light"/>
              <a:sym typeface="Roboto Light"/>
            </a:endParaRPr>
          </a:p>
          <a:p>
            <a:pPr indent="0" lvl="0" marL="0" rtl="0" algn="l">
              <a:spcBef>
                <a:spcPts val="0"/>
              </a:spcBef>
              <a:spcAft>
                <a:spcPts val="0"/>
              </a:spcAft>
              <a:buNone/>
            </a:pPr>
            <a:r>
              <a:t/>
            </a:r>
            <a:endParaRPr sz="1100"/>
          </a:p>
        </p:txBody>
      </p:sp>
      <p:sp>
        <p:nvSpPr>
          <p:cNvPr id="301" name="Google Shape;301;p33"/>
          <p:cNvSpPr txBox="1"/>
          <p:nvPr>
            <p:ph idx="2" type="subTitle"/>
          </p:nvPr>
        </p:nvSpPr>
        <p:spPr>
          <a:xfrm>
            <a:off x="1047525" y="1150471"/>
            <a:ext cx="28392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oboto Medium"/>
                <a:ea typeface="Roboto Medium"/>
                <a:cs typeface="Roboto Medium"/>
                <a:sym typeface="Roboto Medium"/>
              </a:rPr>
              <a:t>Categorical</a:t>
            </a:r>
            <a:endParaRPr sz="1600">
              <a:latin typeface="Roboto Medium"/>
              <a:ea typeface="Roboto Medium"/>
              <a:cs typeface="Roboto Medium"/>
              <a:sym typeface="Roboto Medium"/>
            </a:endParaRPr>
          </a:p>
          <a:p>
            <a:pPr indent="0" lvl="0" marL="0" rtl="0" algn="l">
              <a:spcBef>
                <a:spcPts val="0"/>
              </a:spcBef>
              <a:spcAft>
                <a:spcPts val="0"/>
              </a:spcAft>
              <a:buNone/>
            </a:pPr>
            <a:r>
              <a:rPr lang="en" sz="1600">
                <a:latin typeface="Roboto Medium"/>
                <a:ea typeface="Roboto Medium"/>
                <a:cs typeface="Roboto Medium"/>
                <a:sym typeface="Roboto Medium"/>
              </a:rPr>
              <a:t>Explanatory Variables</a:t>
            </a:r>
            <a:endParaRPr sz="1600">
              <a:latin typeface="Roboto Medium"/>
              <a:ea typeface="Roboto Medium"/>
              <a:cs typeface="Roboto Medium"/>
              <a:sym typeface="Roboto Medium"/>
            </a:endParaRPr>
          </a:p>
        </p:txBody>
      </p:sp>
      <p:sp>
        <p:nvSpPr>
          <p:cNvPr id="302" name="Google Shape;302;p33"/>
          <p:cNvSpPr txBox="1"/>
          <p:nvPr>
            <p:ph idx="3" type="title"/>
          </p:nvPr>
        </p:nvSpPr>
        <p:spPr>
          <a:xfrm flipH="1">
            <a:off x="515925" y="1326850"/>
            <a:ext cx="659100" cy="80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Roboto Medium"/>
                <a:ea typeface="Roboto Medium"/>
                <a:cs typeface="Roboto Medium"/>
                <a:sym typeface="Roboto Medium"/>
              </a:rPr>
              <a:t>01</a:t>
            </a:r>
            <a:endParaRPr sz="2800">
              <a:latin typeface="Roboto Medium"/>
              <a:ea typeface="Roboto Medium"/>
              <a:cs typeface="Roboto Medium"/>
              <a:sym typeface="Roboto Medium"/>
            </a:endParaRPr>
          </a:p>
        </p:txBody>
      </p:sp>
      <p:sp>
        <p:nvSpPr>
          <p:cNvPr id="303" name="Google Shape;303;p33"/>
          <p:cNvSpPr txBox="1"/>
          <p:nvPr>
            <p:ph type="title"/>
          </p:nvPr>
        </p:nvSpPr>
        <p:spPr>
          <a:xfrm>
            <a:off x="1269475" y="718700"/>
            <a:ext cx="6759300" cy="48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Data Cleaning and Data Manipulation</a:t>
            </a:r>
            <a:endParaRPr>
              <a:latin typeface="Roboto Medium"/>
              <a:ea typeface="Roboto Medium"/>
              <a:cs typeface="Roboto Medium"/>
              <a:sym typeface="Roboto Medium"/>
            </a:endParaRPr>
          </a:p>
          <a:p>
            <a:pPr indent="0" lvl="0" marL="0" rtl="0" algn="l">
              <a:spcBef>
                <a:spcPts val="0"/>
              </a:spcBef>
              <a:spcAft>
                <a:spcPts val="0"/>
              </a:spcAft>
              <a:buNone/>
            </a:pPr>
            <a:r>
              <a:t/>
            </a:r>
            <a:endParaRPr>
              <a:latin typeface="Roboto Medium"/>
              <a:ea typeface="Roboto Medium"/>
              <a:cs typeface="Roboto Medium"/>
              <a:sym typeface="Roboto Medium"/>
            </a:endParaRPr>
          </a:p>
        </p:txBody>
      </p:sp>
      <p:sp>
        <p:nvSpPr>
          <p:cNvPr id="304" name="Google Shape;304;p33"/>
          <p:cNvSpPr txBox="1"/>
          <p:nvPr>
            <p:ph idx="1" type="subTitle"/>
          </p:nvPr>
        </p:nvSpPr>
        <p:spPr>
          <a:xfrm>
            <a:off x="1860825" y="2819750"/>
            <a:ext cx="2667300" cy="74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Roboto Light"/>
                <a:ea typeface="Roboto Light"/>
                <a:cs typeface="Roboto Light"/>
                <a:sym typeface="Roboto Light"/>
              </a:rPr>
              <a:t>Converted categorical response variable to binary data; </a:t>
            </a:r>
            <a:r>
              <a:rPr lang="en" sz="1100" u="sng">
                <a:latin typeface="Roboto Light"/>
                <a:ea typeface="Roboto Light"/>
                <a:cs typeface="Roboto Light"/>
                <a:sym typeface="Roboto Light"/>
              </a:rPr>
              <a:t>1 if consumed cannabis within past month, 0 if not</a:t>
            </a:r>
            <a:endParaRPr sz="1100" u="sng">
              <a:latin typeface="Roboto Light"/>
              <a:ea typeface="Roboto Light"/>
              <a:cs typeface="Roboto Light"/>
              <a:sym typeface="Roboto Light"/>
            </a:endParaRPr>
          </a:p>
          <a:p>
            <a:pPr indent="0" lvl="0" marL="0" rtl="0" algn="l">
              <a:spcBef>
                <a:spcPts val="0"/>
              </a:spcBef>
              <a:spcAft>
                <a:spcPts val="0"/>
              </a:spcAft>
              <a:buNone/>
            </a:pPr>
            <a:r>
              <a:t/>
            </a:r>
            <a:endParaRPr sz="1100"/>
          </a:p>
        </p:txBody>
      </p:sp>
      <p:sp>
        <p:nvSpPr>
          <p:cNvPr id="305" name="Google Shape;305;p33"/>
          <p:cNvSpPr txBox="1"/>
          <p:nvPr>
            <p:ph idx="2" type="subTitle"/>
          </p:nvPr>
        </p:nvSpPr>
        <p:spPr>
          <a:xfrm>
            <a:off x="1860825" y="2423525"/>
            <a:ext cx="28392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oboto Medium"/>
                <a:ea typeface="Roboto Medium"/>
                <a:cs typeface="Roboto Medium"/>
                <a:sym typeface="Roboto Medium"/>
              </a:rPr>
              <a:t>Categorical</a:t>
            </a:r>
            <a:endParaRPr sz="1600">
              <a:latin typeface="Roboto Medium"/>
              <a:ea typeface="Roboto Medium"/>
              <a:cs typeface="Roboto Medium"/>
              <a:sym typeface="Roboto Medium"/>
            </a:endParaRPr>
          </a:p>
          <a:p>
            <a:pPr indent="0" lvl="0" marL="0" rtl="0" algn="l">
              <a:spcBef>
                <a:spcPts val="0"/>
              </a:spcBef>
              <a:spcAft>
                <a:spcPts val="0"/>
              </a:spcAft>
              <a:buNone/>
            </a:pPr>
            <a:r>
              <a:rPr lang="en" sz="1600">
                <a:latin typeface="Roboto Medium"/>
                <a:ea typeface="Roboto Medium"/>
                <a:cs typeface="Roboto Medium"/>
                <a:sym typeface="Roboto Medium"/>
              </a:rPr>
              <a:t>Response Variable</a:t>
            </a:r>
            <a:endParaRPr sz="1600">
              <a:latin typeface="Roboto Medium"/>
              <a:ea typeface="Roboto Medium"/>
              <a:cs typeface="Roboto Medium"/>
              <a:sym typeface="Roboto Medium"/>
            </a:endParaRPr>
          </a:p>
        </p:txBody>
      </p:sp>
      <p:sp>
        <p:nvSpPr>
          <p:cNvPr id="306" name="Google Shape;306;p33"/>
          <p:cNvSpPr txBox="1"/>
          <p:nvPr>
            <p:ph idx="3" type="title"/>
          </p:nvPr>
        </p:nvSpPr>
        <p:spPr>
          <a:xfrm flipH="1">
            <a:off x="1354125" y="2423525"/>
            <a:ext cx="659100" cy="80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Roboto Medium"/>
                <a:ea typeface="Roboto Medium"/>
                <a:cs typeface="Roboto Medium"/>
                <a:sym typeface="Roboto Medium"/>
              </a:rPr>
              <a:t>02</a:t>
            </a:r>
            <a:endParaRPr sz="2800">
              <a:latin typeface="Roboto Medium"/>
              <a:ea typeface="Roboto Medium"/>
              <a:cs typeface="Roboto Medium"/>
              <a:sym typeface="Roboto Medium"/>
            </a:endParaRPr>
          </a:p>
        </p:txBody>
      </p:sp>
      <p:sp>
        <p:nvSpPr>
          <p:cNvPr id="307" name="Google Shape;307;p33"/>
          <p:cNvSpPr txBox="1"/>
          <p:nvPr>
            <p:ph idx="1" type="subTitle"/>
          </p:nvPr>
        </p:nvSpPr>
        <p:spPr>
          <a:xfrm>
            <a:off x="1022625" y="4006200"/>
            <a:ext cx="2667300" cy="74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Roboto Light"/>
                <a:ea typeface="Roboto Light"/>
                <a:cs typeface="Roboto Light"/>
                <a:sym typeface="Roboto Light"/>
              </a:rPr>
              <a:t>Divided education levels into two buckets: </a:t>
            </a:r>
            <a:r>
              <a:rPr i="1" lang="en" sz="1100">
                <a:latin typeface="Roboto Light"/>
                <a:ea typeface="Roboto Light"/>
                <a:cs typeface="Roboto Light"/>
                <a:sym typeface="Roboto Light"/>
              </a:rPr>
              <a:t>Left School</a:t>
            </a:r>
            <a:r>
              <a:rPr lang="en" sz="1100">
                <a:latin typeface="Roboto Light"/>
                <a:ea typeface="Roboto Light"/>
                <a:cs typeface="Roboto Light"/>
                <a:sym typeface="Roboto Light"/>
              </a:rPr>
              <a:t> &amp; </a:t>
            </a:r>
            <a:r>
              <a:rPr i="1" lang="en" sz="1100">
                <a:latin typeface="Roboto Light"/>
                <a:ea typeface="Roboto Light"/>
                <a:cs typeface="Roboto Light"/>
                <a:sym typeface="Roboto Light"/>
              </a:rPr>
              <a:t>Higher Education</a:t>
            </a:r>
            <a:endParaRPr i="1" sz="1100">
              <a:latin typeface="Roboto Light"/>
              <a:ea typeface="Roboto Light"/>
              <a:cs typeface="Roboto Light"/>
              <a:sym typeface="Roboto Light"/>
            </a:endParaRPr>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p:txBody>
      </p:sp>
      <p:sp>
        <p:nvSpPr>
          <p:cNvPr id="308" name="Google Shape;308;p33"/>
          <p:cNvSpPr txBox="1"/>
          <p:nvPr>
            <p:ph idx="2" type="subTitle"/>
          </p:nvPr>
        </p:nvSpPr>
        <p:spPr>
          <a:xfrm>
            <a:off x="1022625" y="3747000"/>
            <a:ext cx="2839200" cy="3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Roboto Medium"/>
                <a:ea typeface="Roboto Medium"/>
                <a:cs typeface="Roboto Medium"/>
                <a:sym typeface="Roboto Medium"/>
              </a:rPr>
              <a:t>Unequal Distribution</a:t>
            </a:r>
            <a:endParaRPr sz="1600">
              <a:latin typeface="Roboto Medium"/>
              <a:ea typeface="Roboto Medium"/>
              <a:cs typeface="Roboto Medium"/>
              <a:sym typeface="Roboto Medium"/>
            </a:endParaRPr>
          </a:p>
        </p:txBody>
      </p:sp>
      <p:sp>
        <p:nvSpPr>
          <p:cNvPr id="309" name="Google Shape;309;p33"/>
          <p:cNvSpPr txBox="1"/>
          <p:nvPr>
            <p:ph idx="3" type="title"/>
          </p:nvPr>
        </p:nvSpPr>
        <p:spPr>
          <a:xfrm flipH="1">
            <a:off x="515925" y="3670800"/>
            <a:ext cx="659100" cy="80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Roboto Medium"/>
                <a:ea typeface="Roboto Medium"/>
                <a:cs typeface="Roboto Medium"/>
                <a:sym typeface="Roboto Medium"/>
              </a:rPr>
              <a:t>03</a:t>
            </a:r>
            <a:endParaRPr sz="2800">
              <a:latin typeface="Roboto Medium"/>
              <a:ea typeface="Roboto Medium"/>
              <a:cs typeface="Roboto Medium"/>
              <a:sym typeface="Roboto Medium"/>
            </a:endParaRPr>
          </a:p>
        </p:txBody>
      </p:sp>
      <p:cxnSp>
        <p:nvCxnSpPr>
          <p:cNvPr id="310" name="Google Shape;310;p33"/>
          <p:cNvCxnSpPr/>
          <p:nvPr/>
        </p:nvCxnSpPr>
        <p:spPr>
          <a:xfrm>
            <a:off x="1205600" y="2202350"/>
            <a:ext cx="1808400" cy="0"/>
          </a:xfrm>
          <a:prstGeom prst="straightConnector1">
            <a:avLst/>
          </a:prstGeom>
          <a:noFill/>
          <a:ln cap="flat" cmpd="sng" w="19050">
            <a:solidFill>
              <a:schemeClr val="lt1"/>
            </a:solidFill>
            <a:prstDash val="dot"/>
            <a:round/>
            <a:headEnd len="med" w="med" type="none"/>
            <a:tailEnd len="med" w="med" type="none"/>
          </a:ln>
        </p:spPr>
      </p:cxnSp>
      <p:cxnSp>
        <p:nvCxnSpPr>
          <p:cNvPr id="311" name="Google Shape;311;p33"/>
          <p:cNvCxnSpPr/>
          <p:nvPr/>
        </p:nvCxnSpPr>
        <p:spPr>
          <a:xfrm>
            <a:off x="1205600" y="3614525"/>
            <a:ext cx="1808400" cy="0"/>
          </a:xfrm>
          <a:prstGeom prst="straightConnector1">
            <a:avLst/>
          </a:prstGeom>
          <a:noFill/>
          <a:ln cap="flat" cmpd="sng" w="19050">
            <a:solidFill>
              <a:schemeClr val="lt1"/>
            </a:solidFill>
            <a:prstDash val="dot"/>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4"/>
          <p:cNvSpPr txBox="1"/>
          <p:nvPr>
            <p:ph type="title"/>
          </p:nvPr>
        </p:nvSpPr>
        <p:spPr>
          <a:xfrm>
            <a:off x="1253875" y="630350"/>
            <a:ext cx="3714000" cy="48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Results</a:t>
            </a:r>
            <a:endParaRPr>
              <a:latin typeface="Roboto Medium"/>
              <a:ea typeface="Roboto Medium"/>
              <a:cs typeface="Roboto Medium"/>
              <a:sym typeface="Roboto Medium"/>
            </a:endParaRPr>
          </a:p>
        </p:txBody>
      </p:sp>
      <p:sp>
        <p:nvSpPr>
          <p:cNvPr id="317" name="Google Shape;317;p34"/>
          <p:cNvSpPr txBox="1"/>
          <p:nvPr>
            <p:ph idx="4294967295" type="subTitle"/>
          </p:nvPr>
        </p:nvSpPr>
        <p:spPr>
          <a:xfrm>
            <a:off x="1371595" y="1336725"/>
            <a:ext cx="2050800" cy="3561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2000">
                <a:latin typeface="Roboto Medium"/>
                <a:ea typeface="Roboto Medium"/>
                <a:cs typeface="Roboto Medium"/>
                <a:sym typeface="Roboto Medium"/>
              </a:rPr>
              <a:t>Model 1</a:t>
            </a:r>
            <a:endParaRPr sz="2000">
              <a:latin typeface="Roboto Medium"/>
              <a:ea typeface="Roboto Medium"/>
              <a:cs typeface="Roboto Medium"/>
              <a:sym typeface="Roboto Medium"/>
            </a:endParaRPr>
          </a:p>
        </p:txBody>
      </p:sp>
      <p:graphicFrame>
        <p:nvGraphicFramePr>
          <p:cNvPr id="318" name="Google Shape;318;p34"/>
          <p:cNvGraphicFramePr/>
          <p:nvPr/>
        </p:nvGraphicFramePr>
        <p:xfrm>
          <a:off x="1371601" y="2062520"/>
          <a:ext cx="3000000" cy="3000000"/>
        </p:xfrm>
        <a:graphic>
          <a:graphicData uri="http://schemas.openxmlformats.org/drawingml/2006/table">
            <a:tbl>
              <a:tblPr>
                <a:noFill/>
                <a:tableStyleId>{A3F276A6-CDAD-4B11-8544-5732E21F089E}</a:tableStyleId>
              </a:tblPr>
              <a:tblGrid>
                <a:gridCol w="2959925"/>
                <a:gridCol w="870975"/>
                <a:gridCol w="856400"/>
                <a:gridCol w="824050"/>
                <a:gridCol w="1118050"/>
                <a:gridCol w="378550"/>
              </a:tblGrid>
              <a:tr h="238650">
                <a:tc>
                  <a:txBody>
                    <a:bodyPr/>
                    <a:lstStyle/>
                    <a:p>
                      <a:pPr indent="0" lvl="0" marL="0" marR="182880" rtl="0" algn="l">
                        <a:spcBef>
                          <a:spcPts val="0"/>
                        </a:spcBef>
                        <a:spcAft>
                          <a:spcPts val="0"/>
                        </a:spcAft>
                        <a:buNone/>
                      </a:pPr>
                      <a:r>
                        <a:rPr lang="en">
                          <a:solidFill>
                            <a:schemeClr val="dk2"/>
                          </a:solidFill>
                          <a:latin typeface="Roboto Light"/>
                          <a:ea typeface="Roboto Light"/>
                          <a:cs typeface="Roboto Light"/>
                          <a:sym typeface="Roboto Light"/>
                        </a:rPr>
                        <a:t>Treatment</a:t>
                      </a:r>
                      <a:endParaRPr>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coeff</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t</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P&gt;|t|</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39525">
                <a:tc>
                  <a:txBody>
                    <a:bodyPr/>
                    <a:lstStyle/>
                    <a:p>
                      <a:pPr indent="0" lvl="0" marL="0" marR="182880" rtl="0" algn="l">
                        <a:spcBef>
                          <a:spcPts val="0"/>
                        </a:spcBef>
                        <a:spcAft>
                          <a:spcPts val="0"/>
                        </a:spcAft>
                        <a:buNone/>
                      </a:pPr>
                      <a:r>
                        <a:rPr lang="en">
                          <a:solidFill>
                            <a:schemeClr val="dk2"/>
                          </a:solidFill>
                          <a:latin typeface="Roboto Light"/>
                          <a:ea typeface="Roboto Light"/>
                          <a:cs typeface="Roboto Light"/>
                          <a:sym typeface="Roboto Light"/>
                        </a:rPr>
                        <a:t>Intercept</a:t>
                      </a:r>
                      <a:endParaRPr>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0.2748</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19.919</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0.000</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238650">
                <a:tc>
                  <a:txBody>
                    <a:bodyPr/>
                    <a:lstStyle/>
                    <a:p>
                      <a:pPr indent="0" lvl="0" marL="0" marR="182880" rtl="0" algn="l">
                        <a:spcBef>
                          <a:spcPts val="0"/>
                        </a:spcBef>
                        <a:spcAft>
                          <a:spcPts val="0"/>
                        </a:spcAft>
                        <a:buNone/>
                      </a:pPr>
                      <a:r>
                        <a:rPr lang="en">
                          <a:solidFill>
                            <a:schemeClr val="dk2"/>
                          </a:solidFill>
                          <a:latin typeface="Roboto Light"/>
                          <a:ea typeface="Roboto Light"/>
                          <a:cs typeface="Roboto Light"/>
                          <a:sym typeface="Roboto Light"/>
                        </a:rPr>
                        <a:t>Education[T. Left School]</a:t>
                      </a:r>
                      <a:endParaRPr>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0.3543</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16.348</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dk2"/>
                          </a:solidFill>
                          <a:latin typeface="Roboto Light"/>
                          <a:ea typeface="Roboto Light"/>
                          <a:cs typeface="Roboto Light"/>
                          <a:sym typeface="Roboto Light"/>
                        </a:rPr>
                        <a:t>0.000</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238650">
                <a:tc>
                  <a:txBody>
                    <a:bodyPr/>
                    <a:lstStyle/>
                    <a:p>
                      <a:pPr indent="0" lvl="0" marL="0" marR="182880" rtl="0" algn="l">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sp>
        <p:nvSpPr>
          <p:cNvPr id="319" name="Google Shape;319;p34"/>
          <p:cNvSpPr/>
          <p:nvPr/>
        </p:nvSpPr>
        <p:spPr>
          <a:xfrm>
            <a:off x="8001000" y="798800"/>
            <a:ext cx="149700" cy="149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0" name="Google Shape;320;p34"/>
          <p:cNvGraphicFramePr/>
          <p:nvPr/>
        </p:nvGraphicFramePr>
        <p:xfrm>
          <a:off x="2515425" y="1193150"/>
          <a:ext cx="3000000" cy="3000000"/>
        </p:xfrm>
        <a:graphic>
          <a:graphicData uri="http://schemas.openxmlformats.org/drawingml/2006/table">
            <a:tbl>
              <a:tblPr>
                <a:noFill/>
                <a:tableStyleId>{A3F276A6-CDAD-4B11-8544-5732E21F089E}</a:tableStyleId>
              </a:tblPr>
              <a:tblGrid>
                <a:gridCol w="2196175"/>
                <a:gridCol w="907825"/>
              </a:tblGrid>
              <a:tr h="1036300">
                <a:tc>
                  <a:txBody>
                    <a:bodyPr/>
                    <a:lstStyle/>
                    <a:p>
                      <a:pPr indent="0" lvl="0" marL="0" rtl="0" algn="l">
                        <a:spcBef>
                          <a:spcPts val="0"/>
                        </a:spcBef>
                        <a:spcAft>
                          <a:spcPts val="0"/>
                        </a:spcAft>
                        <a:buNone/>
                      </a:pPr>
                      <a:r>
                        <a:rPr lang="en">
                          <a:latin typeface="Roboto Light"/>
                          <a:ea typeface="Roboto Light"/>
                          <a:cs typeface="Roboto Light"/>
                          <a:sym typeface="Roboto Light"/>
                        </a:rPr>
                        <a:t>R-squared:</a:t>
                      </a:r>
                      <a:endParaRPr>
                        <a:latin typeface="Roboto Light"/>
                        <a:ea typeface="Roboto Light"/>
                        <a:cs typeface="Roboto Light"/>
                        <a:sym typeface="Roboto Light"/>
                      </a:endParaRPr>
                    </a:p>
                    <a:p>
                      <a:pPr indent="0" lvl="0" marL="0" rtl="0" algn="l">
                        <a:spcBef>
                          <a:spcPts val="0"/>
                        </a:spcBef>
                        <a:spcAft>
                          <a:spcPts val="0"/>
                        </a:spcAft>
                        <a:buNone/>
                      </a:pPr>
                      <a:r>
                        <a:rPr lang="en">
                          <a:latin typeface="Roboto Light"/>
                          <a:ea typeface="Roboto Light"/>
                          <a:cs typeface="Roboto Light"/>
                          <a:sym typeface="Roboto Light"/>
                        </a:rPr>
                        <a:t>Adj. R-squared:</a:t>
                      </a:r>
                      <a:endParaRPr>
                        <a:latin typeface="Roboto Light"/>
                        <a:ea typeface="Roboto Light"/>
                        <a:cs typeface="Roboto Light"/>
                        <a:sym typeface="Roboto Light"/>
                      </a:endParaRPr>
                    </a:p>
                    <a:p>
                      <a:pPr indent="0" lvl="0" marL="0" rtl="0" algn="l">
                        <a:spcBef>
                          <a:spcPts val="0"/>
                        </a:spcBef>
                        <a:spcAft>
                          <a:spcPts val="0"/>
                        </a:spcAft>
                        <a:buNone/>
                      </a:pPr>
                      <a:r>
                        <a:rPr lang="en">
                          <a:latin typeface="Roboto Light"/>
                          <a:ea typeface="Roboto Light"/>
                          <a:cs typeface="Roboto Light"/>
                          <a:sym typeface="Roboto Light"/>
                        </a:rPr>
                        <a:t>Prob (F-statistic)</a:t>
                      </a:r>
                      <a:endParaRPr>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a:latin typeface="Roboto Light"/>
                          <a:ea typeface="Roboto Light"/>
                          <a:cs typeface="Roboto Light"/>
                          <a:sym typeface="Roboto Light"/>
                        </a:rPr>
                        <a:t>0.124</a:t>
                      </a:r>
                      <a:endParaRPr>
                        <a:latin typeface="Roboto Light"/>
                        <a:ea typeface="Roboto Light"/>
                        <a:cs typeface="Roboto Light"/>
                        <a:sym typeface="Roboto Light"/>
                      </a:endParaRPr>
                    </a:p>
                    <a:p>
                      <a:pPr indent="0" lvl="0" marL="0" rtl="0" algn="r">
                        <a:spcBef>
                          <a:spcPts val="0"/>
                        </a:spcBef>
                        <a:spcAft>
                          <a:spcPts val="0"/>
                        </a:spcAft>
                        <a:buNone/>
                      </a:pPr>
                      <a:r>
                        <a:rPr lang="en">
                          <a:latin typeface="Roboto Light"/>
                          <a:ea typeface="Roboto Light"/>
                          <a:cs typeface="Roboto Light"/>
                          <a:sym typeface="Roboto Light"/>
                        </a:rPr>
                        <a:t>0.124</a:t>
                      </a:r>
                      <a:endParaRPr>
                        <a:latin typeface="Roboto Light"/>
                        <a:ea typeface="Roboto Light"/>
                        <a:cs typeface="Roboto Light"/>
                        <a:sym typeface="Roboto Light"/>
                      </a:endParaRPr>
                    </a:p>
                    <a:p>
                      <a:pPr indent="0" lvl="0" marL="0" rtl="0" algn="r">
                        <a:spcBef>
                          <a:spcPts val="0"/>
                        </a:spcBef>
                        <a:spcAft>
                          <a:spcPts val="0"/>
                        </a:spcAft>
                        <a:buNone/>
                      </a:pPr>
                      <a:r>
                        <a:rPr lang="en">
                          <a:latin typeface="Roboto Light"/>
                          <a:ea typeface="Roboto Light"/>
                          <a:cs typeface="Roboto Light"/>
                          <a:sym typeface="Roboto Light"/>
                        </a:rPr>
                        <a:t>&lt;0.000</a:t>
                      </a:r>
                      <a:endParaRPr>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321" name="Google Shape;321;p34"/>
          <p:cNvSpPr/>
          <p:nvPr/>
        </p:nvSpPr>
        <p:spPr>
          <a:xfrm>
            <a:off x="2563425" y="1276175"/>
            <a:ext cx="2996100" cy="233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a:off x="1335425" y="2534250"/>
            <a:ext cx="3813600" cy="245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5"/>
          <p:cNvSpPr txBox="1"/>
          <p:nvPr>
            <p:ph type="title"/>
          </p:nvPr>
        </p:nvSpPr>
        <p:spPr>
          <a:xfrm>
            <a:off x="1253875" y="630350"/>
            <a:ext cx="3714000" cy="48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Results</a:t>
            </a:r>
            <a:endParaRPr sz="2000">
              <a:latin typeface="Roboto Medium"/>
              <a:ea typeface="Roboto Medium"/>
              <a:cs typeface="Roboto Medium"/>
              <a:sym typeface="Roboto Medium"/>
            </a:endParaRPr>
          </a:p>
        </p:txBody>
      </p:sp>
      <p:sp>
        <p:nvSpPr>
          <p:cNvPr id="328" name="Google Shape;328;p35"/>
          <p:cNvSpPr txBox="1"/>
          <p:nvPr>
            <p:ph idx="4294967295" type="subTitle"/>
          </p:nvPr>
        </p:nvSpPr>
        <p:spPr>
          <a:xfrm>
            <a:off x="1371595" y="1336725"/>
            <a:ext cx="2050800" cy="3561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2000">
                <a:latin typeface="Roboto Medium"/>
                <a:ea typeface="Roboto Medium"/>
                <a:cs typeface="Roboto Medium"/>
                <a:sym typeface="Roboto Medium"/>
              </a:rPr>
              <a:t>Model 2</a:t>
            </a:r>
            <a:endParaRPr sz="2000">
              <a:latin typeface="Roboto Medium"/>
              <a:ea typeface="Roboto Medium"/>
              <a:cs typeface="Roboto Medium"/>
              <a:sym typeface="Roboto Medium"/>
            </a:endParaRPr>
          </a:p>
        </p:txBody>
      </p:sp>
      <p:graphicFrame>
        <p:nvGraphicFramePr>
          <p:cNvPr id="329" name="Google Shape;329;p35"/>
          <p:cNvGraphicFramePr/>
          <p:nvPr/>
        </p:nvGraphicFramePr>
        <p:xfrm>
          <a:off x="1371601" y="1986320"/>
          <a:ext cx="3000000" cy="3000000"/>
        </p:xfrm>
        <a:graphic>
          <a:graphicData uri="http://schemas.openxmlformats.org/drawingml/2006/table">
            <a:tbl>
              <a:tblPr>
                <a:noFill/>
                <a:tableStyleId>{A3F276A6-CDAD-4B11-8544-5732E21F089E}</a:tableStyleId>
              </a:tblPr>
              <a:tblGrid>
                <a:gridCol w="2987525"/>
                <a:gridCol w="882625"/>
                <a:gridCol w="731550"/>
                <a:gridCol w="820975"/>
                <a:gridCol w="1268550"/>
                <a:gridCol w="382850"/>
              </a:tblGrid>
              <a:tr h="257175">
                <a:tc>
                  <a:txBody>
                    <a:bodyPr/>
                    <a:lstStyle/>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Treatment</a:t>
                      </a:r>
                      <a:endParaRPr sz="1000">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coeff</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t</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P&gt;|t|</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100">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100">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463525">
                <a:tc>
                  <a:txBody>
                    <a:bodyPr/>
                    <a:lstStyle/>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Intercept</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Education[T. Left School]</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Gender[T.M]</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Ethnicity[T.Black]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Ethnicity[T.Mixed-Black/Asian]</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Ethnicity[T.Mixed-White/Asian]</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Ethnicity[T.Mixed-White/Black]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Ethnicity[T.Other]</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Ethnicity[T.White]</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Country[T.Canada]</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Country[T.New Zealand]</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Country[T.Other]</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Country[T.Republic of Ireland]</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Country[T.UK]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Country[T.USA]</a:t>
                      </a:r>
                      <a:endParaRPr sz="1000">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0.3095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0.1683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0.1489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0.0646</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0.4949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0.2947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0.1361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0.2316</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0.1604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-0.1272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0.1436</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-0.0405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-0.0028</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-0.3745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0.0708</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3.185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8.101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7.632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0.605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1.989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2.391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1.122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2.425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1.989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-1.801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0.755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-0.604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-0.026</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-6.567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1.214</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0.545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0.047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0.017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0.262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0.015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0.047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0.072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0.450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0.546</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0.979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0.225</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1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1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sp>
        <p:nvSpPr>
          <p:cNvPr id="330" name="Google Shape;330;p35"/>
          <p:cNvSpPr/>
          <p:nvPr/>
        </p:nvSpPr>
        <p:spPr>
          <a:xfrm>
            <a:off x="8001000" y="798800"/>
            <a:ext cx="149700" cy="149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31" name="Google Shape;331;p35"/>
          <p:cNvGraphicFramePr/>
          <p:nvPr/>
        </p:nvGraphicFramePr>
        <p:xfrm>
          <a:off x="2515425" y="1193150"/>
          <a:ext cx="3000000" cy="3000000"/>
        </p:xfrm>
        <a:graphic>
          <a:graphicData uri="http://schemas.openxmlformats.org/drawingml/2006/table">
            <a:tbl>
              <a:tblPr>
                <a:noFill/>
                <a:tableStyleId>{A3F276A6-CDAD-4B11-8544-5732E21F089E}</a:tableStyleId>
              </a:tblPr>
              <a:tblGrid>
                <a:gridCol w="2196175"/>
                <a:gridCol w="907825"/>
              </a:tblGrid>
              <a:tr h="1036300">
                <a:tc>
                  <a:txBody>
                    <a:bodyPr/>
                    <a:lstStyle/>
                    <a:p>
                      <a:pPr indent="0" lvl="0" marL="0" rtl="0" algn="l">
                        <a:spcBef>
                          <a:spcPts val="0"/>
                        </a:spcBef>
                        <a:spcAft>
                          <a:spcPts val="0"/>
                        </a:spcAft>
                        <a:buNone/>
                      </a:pPr>
                      <a:r>
                        <a:rPr lang="en" sz="1200">
                          <a:latin typeface="Roboto Light"/>
                          <a:ea typeface="Roboto Light"/>
                          <a:cs typeface="Roboto Light"/>
                          <a:sym typeface="Roboto Light"/>
                        </a:rPr>
                        <a:t>R-squared:</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Adj. R-squared:</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Prob (F-statistic)</a:t>
                      </a:r>
                      <a:endParaRPr sz="1200">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200">
                          <a:latin typeface="Roboto Light"/>
                          <a:ea typeface="Roboto Light"/>
                          <a:cs typeface="Roboto Light"/>
                          <a:sym typeface="Roboto Light"/>
                        </a:rPr>
                        <a:t>0.325</a:t>
                      </a:r>
                      <a:endParaRPr sz="1200">
                        <a:latin typeface="Roboto Light"/>
                        <a:ea typeface="Roboto Light"/>
                        <a:cs typeface="Roboto Light"/>
                        <a:sym typeface="Roboto Light"/>
                      </a:endParaRPr>
                    </a:p>
                    <a:p>
                      <a:pPr indent="0" lvl="0" marL="0" rtl="0" algn="r">
                        <a:spcBef>
                          <a:spcPts val="0"/>
                        </a:spcBef>
                        <a:spcAft>
                          <a:spcPts val="0"/>
                        </a:spcAft>
                        <a:buNone/>
                      </a:pPr>
                      <a:r>
                        <a:rPr lang="en" sz="1200">
                          <a:latin typeface="Roboto Light"/>
                          <a:ea typeface="Roboto Light"/>
                          <a:cs typeface="Roboto Light"/>
                          <a:sym typeface="Roboto Light"/>
                        </a:rPr>
                        <a:t>0.320</a:t>
                      </a:r>
                      <a:endParaRPr sz="1200">
                        <a:latin typeface="Roboto Light"/>
                        <a:ea typeface="Roboto Light"/>
                        <a:cs typeface="Roboto Light"/>
                        <a:sym typeface="Roboto Light"/>
                      </a:endParaRPr>
                    </a:p>
                    <a:p>
                      <a:pPr indent="0" lvl="0" marL="0" rtl="0" algn="r">
                        <a:spcBef>
                          <a:spcPts val="0"/>
                        </a:spcBef>
                        <a:spcAft>
                          <a:spcPts val="0"/>
                        </a:spcAft>
                        <a:buNone/>
                      </a:pPr>
                      <a:r>
                        <a:rPr lang="en" sz="1200">
                          <a:latin typeface="Roboto Light"/>
                          <a:ea typeface="Roboto Light"/>
                          <a:cs typeface="Roboto Light"/>
                          <a:sym typeface="Roboto Light"/>
                        </a:rPr>
                        <a:t>&lt;0.000</a:t>
                      </a:r>
                      <a:endParaRPr sz="1200">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332" name="Google Shape;332;p35"/>
          <p:cNvSpPr/>
          <p:nvPr/>
        </p:nvSpPr>
        <p:spPr>
          <a:xfrm>
            <a:off x="2563425" y="1265075"/>
            <a:ext cx="3004500" cy="209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p:nvPr/>
        </p:nvSpPr>
        <p:spPr>
          <a:xfrm>
            <a:off x="1356850" y="2484275"/>
            <a:ext cx="3814500" cy="158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6"/>
          <p:cNvSpPr txBox="1"/>
          <p:nvPr>
            <p:ph idx="1" type="body"/>
          </p:nvPr>
        </p:nvSpPr>
        <p:spPr>
          <a:xfrm>
            <a:off x="726000" y="1234450"/>
            <a:ext cx="1596900" cy="33585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150">
                <a:latin typeface="Roboto Light"/>
                <a:ea typeface="Roboto Light"/>
                <a:cs typeface="Roboto Light"/>
                <a:sym typeface="Roboto Light"/>
              </a:rPr>
              <a:t>When filtering for education level equal to “Left School”, there appears to be a stark difference in cannabis consumption by gender</a:t>
            </a:r>
            <a:endParaRPr sz="1150">
              <a:latin typeface="Roboto Light"/>
              <a:ea typeface="Roboto Light"/>
              <a:cs typeface="Roboto Light"/>
              <a:sym typeface="Roboto Light"/>
            </a:endParaRPr>
          </a:p>
        </p:txBody>
      </p:sp>
      <p:sp>
        <p:nvSpPr>
          <p:cNvPr id="339" name="Google Shape;339;p36"/>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Further</a:t>
            </a:r>
            <a:r>
              <a:rPr lang="en">
                <a:latin typeface="Roboto Medium"/>
                <a:ea typeface="Roboto Medium"/>
                <a:cs typeface="Roboto Medium"/>
                <a:sym typeface="Roboto Medium"/>
              </a:rPr>
              <a:t> Analysis</a:t>
            </a:r>
            <a:endParaRPr sz="2400">
              <a:latin typeface="Roboto Medium"/>
              <a:ea typeface="Roboto Medium"/>
              <a:cs typeface="Roboto Medium"/>
              <a:sym typeface="Roboto Medium"/>
            </a:endParaRPr>
          </a:p>
        </p:txBody>
      </p:sp>
      <p:pic>
        <p:nvPicPr>
          <p:cNvPr id="340" name="Google Shape;340;p36" title="Chart"/>
          <p:cNvPicPr preferRelativeResize="0"/>
          <p:nvPr/>
        </p:nvPicPr>
        <p:blipFill>
          <a:blip r:embed="rId3">
            <a:alphaModFix/>
          </a:blip>
          <a:stretch>
            <a:fillRect/>
          </a:stretch>
        </p:blipFill>
        <p:spPr>
          <a:xfrm>
            <a:off x="2591150" y="1216287"/>
            <a:ext cx="5483924" cy="3394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7"/>
          <p:cNvSpPr txBox="1"/>
          <p:nvPr>
            <p:ph idx="1" type="body"/>
          </p:nvPr>
        </p:nvSpPr>
        <p:spPr>
          <a:xfrm>
            <a:off x="726000" y="980775"/>
            <a:ext cx="7692000" cy="111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50" u="sng">
                <a:latin typeface="Roboto Light"/>
                <a:ea typeface="Roboto Light"/>
                <a:cs typeface="Roboto Light"/>
                <a:sym typeface="Roboto Light"/>
              </a:rPr>
              <a:t>We </a:t>
            </a:r>
            <a:r>
              <a:rPr b="1" lang="en" sz="1650" u="sng">
                <a:latin typeface="Roboto"/>
                <a:ea typeface="Roboto"/>
                <a:cs typeface="Roboto"/>
                <a:sym typeface="Roboto"/>
              </a:rPr>
              <a:t>reject</a:t>
            </a:r>
            <a:r>
              <a:rPr lang="en" sz="1650" u="sng">
                <a:latin typeface="Roboto Light"/>
                <a:ea typeface="Roboto Light"/>
                <a:cs typeface="Roboto Light"/>
                <a:sym typeface="Roboto Light"/>
              </a:rPr>
              <a:t> the null hypothesis.</a:t>
            </a:r>
            <a:endParaRPr sz="1650" u="sng">
              <a:latin typeface="Roboto Light"/>
              <a:ea typeface="Roboto Light"/>
              <a:cs typeface="Roboto Light"/>
              <a:sym typeface="Roboto Light"/>
            </a:endParaRPr>
          </a:p>
          <a:p>
            <a:pPr indent="0" lvl="0" marL="0" rtl="0" algn="l">
              <a:lnSpc>
                <a:spcPct val="115000"/>
              </a:lnSpc>
              <a:spcBef>
                <a:spcPts val="1200"/>
              </a:spcBef>
              <a:spcAft>
                <a:spcPts val="1200"/>
              </a:spcAft>
              <a:buNone/>
            </a:pPr>
            <a:r>
              <a:rPr lang="en" sz="1650">
                <a:latin typeface="Roboto Light"/>
                <a:ea typeface="Roboto Light"/>
                <a:cs typeface="Roboto Light"/>
                <a:sym typeface="Roboto Light"/>
              </a:rPr>
              <a:t>There is sufficient evidence to suggest that not pursuing higher education will increase the likelihood that a person consumes cannabis within the next month.</a:t>
            </a:r>
            <a:endParaRPr sz="1650"/>
          </a:p>
        </p:txBody>
      </p:sp>
      <p:sp>
        <p:nvSpPr>
          <p:cNvPr id="346" name="Google Shape;346;p37"/>
          <p:cNvSpPr txBox="1"/>
          <p:nvPr>
            <p:ph type="title"/>
          </p:nvPr>
        </p:nvSpPr>
        <p:spPr>
          <a:xfrm>
            <a:off x="726000" y="4764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Conclusion</a:t>
            </a:r>
            <a:endParaRPr>
              <a:latin typeface="Roboto Medium"/>
              <a:ea typeface="Roboto Medium"/>
              <a:cs typeface="Roboto Medium"/>
              <a:sym typeface="Roboto Medium"/>
            </a:endParaRPr>
          </a:p>
        </p:txBody>
      </p:sp>
      <p:pic>
        <p:nvPicPr>
          <p:cNvPr id="347" name="Google Shape;347;p37" title="Chart"/>
          <p:cNvPicPr preferRelativeResize="0"/>
          <p:nvPr/>
        </p:nvPicPr>
        <p:blipFill rotWithShape="1">
          <a:blip r:embed="rId3">
            <a:alphaModFix/>
          </a:blip>
          <a:srcRect b="4552" l="1938" r="9566" t="0"/>
          <a:stretch/>
        </p:blipFill>
        <p:spPr>
          <a:xfrm>
            <a:off x="434025" y="2540450"/>
            <a:ext cx="3166449" cy="2191324"/>
          </a:xfrm>
          <a:prstGeom prst="rect">
            <a:avLst/>
          </a:prstGeom>
          <a:noFill/>
          <a:ln>
            <a:noFill/>
          </a:ln>
        </p:spPr>
      </p:pic>
      <p:pic>
        <p:nvPicPr>
          <p:cNvPr id="348" name="Google Shape;348;p37" title="Chart"/>
          <p:cNvPicPr preferRelativeResize="0"/>
          <p:nvPr/>
        </p:nvPicPr>
        <p:blipFill rotWithShape="1">
          <a:blip r:embed="rId4">
            <a:alphaModFix/>
          </a:blip>
          <a:srcRect b="0" l="0" r="0" t="0"/>
          <a:stretch/>
        </p:blipFill>
        <p:spPr>
          <a:xfrm>
            <a:off x="5806300" y="2338875"/>
            <a:ext cx="2804601" cy="2408976"/>
          </a:xfrm>
          <a:prstGeom prst="rect">
            <a:avLst/>
          </a:prstGeom>
          <a:noFill/>
          <a:ln>
            <a:noFill/>
          </a:ln>
        </p:spPr>
      </p:pic>
      <p:sp>
        <p:nvSpPr>
          <p:cNvPr id="349" name="Google Shape;349;p37"/>
          <p:cNvSpPr txBox="1"/>
          <p:nvPr/>
        </p:nvSpPr>
        <p:spPr>
          <a:xfrm>
            <a:off x="2264525" y="1995575"/>
            <a:ext cx="4611300" cy="6465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None/>
            </a:pPr>
            <a:r>
              <a:rPr lang="en" sz="3000">
                <a:solidFill>
                  <a:schemeClr val="dk2"/>
                </a:solidFill>
                <a:latin typeface="Roboto Medium"/>
                <a:ea typeface="Roboto Medium"/>
                <a:cs typeface="Roboto Medium"/>
                <a:sym typeface="Roboto Medium"/>
              </a:rPr>
              <a:t>Improvements</a:t>
            </a:r>
            <a:endParaRPr>
              <a:latin typeface="Cutive Mono"/>
              <a:ea typeface="Cutive Mono"/>
              <a:cs typeface="Cutive Mono"/>
              <a:sym typeface="Cutive Mono"/>
            </a:endParaRPr>
          </a:p>
        </p:txBody>
      </p:sp>
      <p:cxnSp>
        <p:nvCxnSpPr>
          <p:cNvPr id="350" name="Google Shape;350;p37"/>
          <p:cNvCxnSpPr/>
          <p:nvPr/>
        </p:nvCxnSpPr>
        <p:spPr>
          <a:xfrm>
            <a:off x="658375" y="2318825"/>
            <a:ext cx="2604000" cy="0"/>
          </a:xfrm>
          <a:prstGeom prst="straightConnector1">
            <a:avLst/>
          </a:prstGeom>
          <a:noFill/>
          <a:ln cap="flat" cmpd="sng" w="19050">
            <a:solidFill>
              <a:schemeClr val="lt1"/>
            </a:solidFill>
            <a:prstDash val="dot"/>
            <a:round/>
            <a:headEnd len="med" w="med" type="none"/>
            <a:tailEnd len="med" w="med" type="none"/>
          </a:ln>
        </p:spPr>
      </p:cxnSp>
      <p:cxnSp>
        <p:nvCxnSpPr>
          <p:cNvPr id="351" name="Google Shape;351;p37"/>
          <p:cNvCxnSpPr/>
          <p:nvPr/>
        </p:nvCxnSpPr>
        <p:spPr>
          <a:xfrm flipH="1" rot="10800000">
            <a:off x="5958025" y="2289075"/>
            <a:ext cx="2580600" cy="11700"/>
          </a:xfrm>
          <a:prstGeom prst="straightConnector1">
            <a:avLst/>
          </a:prstGeom>
          <a:noFill/>
          <a:ln cap="flat" cmpd="sng" w="19050">
            <a:solidFill>
              <a:schemeClr val="lt1"/>
            </a:solidFill>
            <a:prstDash val="dot"/>
            <a:round/>
            <a:headEnd len="med" w="med" type="none"/>
            <a:tailEnd len="med" w="med" type="none"/>
          </a:ln>
        </p:spPr>
      </p:cxnSp>
      <p:sp>
        <p:nvSpPr>
          <p:cNvPr id="352" name="Google Shape;352;p37"/>
          <p:cNvSpPr txBox="1"/>
          <p:nvPr/>
        </p:nvSpPr>
        <p:spPr>
          <a:xfrm>
            <a:off x="3578850" y="2772975"/>
            <a:ext cx="22911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Light"/>
                <a:ea typeface="Roboto Light"/>
                <a:cs typeface="Roboto Light"/>
                <a:sym typeface="Roboto Light"/>
              </a:rPr>
              <a:t>More countries/ethnicities</a:t>
            </a:r>
            <a:endParaRPr>
              <a:latin typeface="Roboto Light"/>
              <a:ea typeface="Roboto Light"/>
              <a:cs typeface="Roboto Light"/>
              <a:sym typeface="Roboto Light"/>
            </a:endParaRPr>
          </a:p>
          <a:p>
            <a:pPr indent="0" lvl="0" marL="0" rtl="0" algn="l">
              <a:spcBef>
                <a:spcPts val="0"/>
              </a:spcBef>
              <a:spcAft>
                <a:spcPts val="0"/>
              </a:spcAft>
              <a:buNone/>
            </a:pPr>
            <a:r>
              <a:t/>
            </a:r>
            <a:endParaRPr>
              <a:latin typeface="Roboto Light"/>
              <a:ea typeface="Roboto Light"/>
              <a:cs typeface="Roboto Light"/>
              <a:sym typeface="Roboto Light"/>
            </a:endParaRPr>
          </a:p>
          <a:p>
            <a:pPr indent="0" lvl="0" marL="0" rtl="0" algn="l">
              <a:spcBef>
                <a:spcPts val="0"/>
              </a:spcBef>
              <a:spcAft>
                <a:spcPts val="0"/>
              </a:spcAft>
              <a:buNone/>
            </a:pPr>
            <a:r>
              <a:rPr lang="en">
                <a:latin typeface="Roboto Light"/>
                <a:ea typeface="Roboto Light"/>
                <a:cs typeface="Roboto Light"/>
                <a:sym typeface="Roboto Light"/>
              </a:rPr>
              <a:t>Data on legality</a:t>
            </a:r>
            <a:endParaRPr>
              <a:latin typeface="Roboto Light"/>
              <a:ea typeface="Roboto Light"/>
              <a:cs typeface="Roboto Light"/>
              <a:sym typeface="Roboto Light"/>
            </a:endParaRPr>
          </a:p>
          <a:p>
            <a:pPr indent="0" lvl="0" marL="0" rtl="0" algn="l">
              <a:spcBef>
                <a:spcPts val="0"/>
              </a:spcBef>
              <a:spcAft>
                <a:spcPts val="0"/>
              </a:spcAft>
              <a:buNone/>
            </a:pPr>
            <a:r>
              <a:t/>
            </a:r>
            <a:endParaRPr>
              <a:latin typeface="Roboto Light"/>
              <a:ea typeface="Roboto Light"/>
              <a:cs typeface="Roboto Light"/>
              <a:sym typeface="Roboto Light"/>
            </a:endParaRPr>
          </a:p>
          <a:p>
            <a:pPr indent="0" lvl="0" marL="0" rtl="0" algn="l">
              <a:spcBef>
                <a:spcPts val="0"/>
              </a:spcBef>
              <a:spcAft>
                <a:spcPts val="0"/>
              </a:spcAft>
              <a:buNone/>
            </a:pPr>
            <a:r>
              <a:rPr lang="en">
                <a:latin typeface="Roboto Light"/>
                <a:ea typeface="Roboto Light"/>
                <a:cs typeface="Roboto Light"/>
                <a:sym typeface="Roboto Light"/>
              </a:rPr>
              <a:t>Greater sample size</a:t>
            </a:r>
            <a:endParaRPr>
              <a:latin typeface="Roboto Light"/>
              <a:ea typeface="Roboto Light"/>
              <a:cs typeface="Roboto Light"/>
              <a:sym typeface="Roboto Light"/>
            </a:endParaRPr>
          </a:p>
        </p:txBody>
      </p:sp>
      <p:sp>
        <p:nvSpPr>
          <p:cNvPr id="353" name="Google Shape;353;p37"/>
          <p:cNvSpPr/>
          <p:nvPr/>
        </p:nvSpPr>
        <p:spPr>
          <a:xfrm>
            <a:off x="5891000" y="4533000"/>
            <a:ext cx="201000" cy="804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826700" y="4372250"/>
            <a:ext cx="3858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txBox="1"/>
          <p:nvPr/>
        </p:nvSpPr>
        <p:spPr>
          <a:xfrm>
            <a:off x="5729250" y="4343900"/>
            <a:ext cx="811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Roboto"/>
                <a:ea typeface="Roboto"/>
                <a:cs typeface="Roboto"/>
                <a:sym typeface="Roboto"/>
              </a:rPr>
              <a:t>White</a:t>
            </a:r>
            <a:endParaRPr sz="1100">
              <a:latin typeface="Roboto"/>
              <a:ea typeface="Roboto"/>
              <a:cs typeface="Roboto"/>
              <a:sym typeface="Roboto"/>
            </a:endParaRPr>
          </a:p>
        </p:txBody>
      </p:sp>
      <p:sp>
        <p:nvSpPr>
          <p:cNvPr id="356" name="Google Shape;356;p37"/>
          <p:cNvSpPr/>
          <p:nvPr/>
        </p:nvSpPr>
        <p:spPr>
          <a:xfrm>
            <a:off x="6802700" y="2379175"/>
            <a:ext cx="811800" cy="22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txBox="1"/>
          <p:nvPr/>
        </p:nvSpPr>
        <p:spPr>
          <a:xfrm>
            <a:off x="6802700" y="2289075"/>
            <a:ext cx="101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Ethnicity</a:t>
            </a:r>
            <a:endParaRPr>
              <a:latin typeface="Roboto"/>
              <a:ea typeface="Roboto"/>
              <a:cs typeface="Roboto"/>
              <a:sym typeface="Roboto"/>
            </a:endParaRPr>
          </a:p>
        </p:txBody>
      </p:sp>
      <p:sp>
        <p:nvSpPr>
          <p:cNvPr id="358" name="Google Shape;358;p37"/>
          <p:cNvSpPr/>
          <p:nvPr/>
        </p:nvSpPr>
        <p:spPr>
          <a:xfrm>
            <a:off x="8205575" y="2580075"/>
            <a:ext cx="385800" cy="192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8205575" y="2772975"/>
            <a:ext cx="441900" cy="5349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txBox="1"/>
          <p:nvPr/>
        </p:nvSpPr>
        <p:spPr>
          <a:xfrm>
            <a:off x="8096325" y="2907575"/>
            <a:ext cx="811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Roboto"/>
                <a:ea typeface="Roboto"/>
                <a:cs typeface="Roboto"/>
                <a:sym typeface="Roboto"/>
              </a:rPr>
              <a:t>Other</a:t>
            </a:r>
            <a:endParaRPr sz="1100">
              <a:latin typeface="Roboto"/>
              <a:ea typeface="Roboto"/>
              <a:cs typeface="Roboto"/>
              <a:sym typeface="Roboto"/>
            </a:endParaRPr>
          </a:p>
        </p:txBody>
      </p:sp>
      <p:sp>
        <p:nvSpPr>
          <p:cNvPr id="361" name="Google Shape;361;p37"/>
          <p:cNvSpPr/>
          <p:nvPr/>
        </p:nvSpPr>
        <p:spPr>
          <a:xfrm>
            <a:off x="2073550" y="4500850"/>
            <a:ext cx="1125300" cy="29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7"/>
          <p:cNvSpPr txBox="1"/>
          <p:nvPr/>
        </p:nvSpPr>
        <p:spPr>
          <a:xfrm>
            <a:off x="594775" y="4373100"/>
            <a:ext cx="300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 of responses</a:t>
            </a:r>
            <a:endParaRPr>
              <a:latin typeface="Roboto"/>
              <a:ea typeface="Roboto"/>
              <a:cs typeface="Roboto"/>
              <a:sym typeface="Roboto"/>
            </a:endParaRPr>
          </a:p>
        </p:txBody>
      </p:sp>
      <p:sp>
        <p:nvSpPr>
          <p:cNvPr id="363" name="Google Shape;363;p37"/>
          <p:cNvSpPr/>
          <p:nvPr/>
        </p:nvSpPr>
        <p:spPr>
          <a:xfrm>
            <a:off x="482275" y="3195325"/>
            <a:ext cx="176100" cy="64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txBox="1"/>
          <p:nvPr/>
        </p:nvSpPr>
        <p:spPr>
          <a:xfrm rot="-5400000">
            <a:off x="-113325" y="3263975"/>
            <a:ext cx="1494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Country</a:t>
            </a:r>
            <a:endParaRPr>
              <a:latin typeface="Roboto"/>
              <a:ea typeface="Roboto"/>
              <a:cs typeface="Roboto"/>
              <a:sym typeface="Roboto"/>
            </a:endParaRPr>
          </a:p>
        </p:txBody>
      </p:sp>
      <p:sp>
        <p:nvSpPr>
          <p:cNvPr id="365" name="Google Shape;365;p37"/>
          <p:cNvSpPr txBox="1"/>
          <p:nvPr/>
        </p:nvSpPr>
        <p:spPr>
          <a:xfrm>
            <a:off x="8205575" y="2601775"/>
            <a:ext cx="1017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Roboto"/>
                <a:ea typeface="Roboto"/>
                <a:cs typeface="Roboto"/>
                <a:sym typeface="Roboto"/>
              </a:rPr>
              <a:t>Mixed</a:t>
            </a:r>
            <a:endParaRPr sz="1100">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ph type="title"/>
          </p:nvPr>
        </p:nvSpPr>
        <p:spPr>
          <a:xfrm>
            <a:off x="1253875" y="630350"/>
            <a:ext cx="3714000" cy="48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Results</a:t>
            </a:r>
            <a:endParaRPr sz="2000">
              <a:latin typeface="Roboto Medium"/>
              <a:ea typeface="Roboto Medium"/>
              <a:cs typeface="Roboto Medium"/>
              <a:sym typeface="Roboto Medium"/>
            </a:endParaRPr>
          </a:p>
        </p:txBody>
      </p:sp>
      <p:sp>
        <p:nvSpPr>
          <p:cNvPr id="371" name="Google Shape;371;p38"/>
          <p:cNvSpPr txBox="1"/>
          <p:nvPr>
            <p:ph idx="4294967295" type="subTitle"/>
          </p:nvPr>
        </p:nvSpPr>
        <p:spPr>
          <a:xfrm>
            <a:off x="1371595" y="1336725"/>
            <a:ext cx="2050800" cy="3561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sz="2000">
                <a:latin typeface="Roboto Medium"/>
                <a:ea typeface="Roboto Medium"/>
                <a:cs typeface="Roboto Medium"/>
                <a:sym typeface="Roboto Medium"/>
              </a:rPr>
              <a:t>Model 3</a:t>
            </a:r>
            <a:endParaRPr sz="2000">
              <a:latin typeface="Roboto Medium"/>
              <a:ea typeface="Roboto Medium"/>
              <a:cs typeface="Roboto Medium"/>
              <a:sym typeface="Roboto Medium"/>
            </a:endParaRPr>
          </a:p>
        </p:txBody>
      </p:sp>
      <p:graphicFrame>
        <p:nvGraphicFramePr>
          <p:cNvPr id="372" name="Google Shape;372;p38"/>
          <p:cNvGraphicFramePr/>
          <p:nvPr/>
        </p:nvGraphicFramePr>
        <p:xfrm>
          <a:off x="1371601" y="1986320"/>
          <a:ext cx="3000000" cy="3000000"/>
        </p:xfrm>
        <a:graphic>
          <a:graphicData uri="http://schemas.openxmlformats.org/drawingml/2006/table">
            <a:tbl>
              <a:tblPr>
                <a:noFill/>
                <a:tableStyleId>{A3F276A6-CDAD-4B11-8544-5732E21F089E}</a:tableStyleId>
              </a:tblPr>
              <a:tblGrid>
                <a:gridCol w="3071550"/>
                <a:gridCol w="762850"/>
                <a:gridCol w="724800"/>
                <a:gridCol w="813375"/>
                <a:gridCol w="1256825"/>
                <a:gridCol w="382850"/>
              </a:tblGrid>
              <a:tr h="251650">
                <a:tc>
                  <a:txBody>
                    <a:bodyPr/>
                    <a:lstStyle/>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Treatment</a:t>
                      </a:r>
                      <a:endParaRPr sz="1000">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coeff</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t</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P&gt;|t|</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100">
                        <a:latin typeface="Roboto Light"/>
                        <a:ea typeface="Roboto Light"/>
                        <a:cs typeface="Roboto Light"/>
                        <a:sym typeface="Roboto Light"/>
                      </a:endParaRPr>
                    </a:p>
                  </a:txBody>
                  <a:tcPr marT="0" marB="0"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2571250">
                <a:tc>
                  <a:txBody>
                    <a:bodyPr/>
                    <a:lstStyle/>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Intercept</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Education[T. Left School]</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Gender[T.M]</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Ethnicity[T.Black]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Ethnicity[T.Mixed-Black/Asian]</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Ethnicity[T.Mixed-White/Asian]</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Ethnicity[T.Mixed-White/Black]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Ethnicity[T.Other]</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Ethnicity[T.White]</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Country[T.Canada]</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Country[T.New Zealand]</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Country[T.Other]</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Country[T.Republic of Ireland]</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Country[T.UK]</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Country[T.USA]</a:t>
                      </a:r>
                      <a:endParaRPr sz="1000">
                        <a:solidFill>
                          <a:schemeClr val="dk2"/>
                        </a:solidFill>
                        <a:latin typeface="Roboto Light"/>
                        <a:ea typeface="Roboto Light"/>
                        <a:cs typeface="Roboto Light"/>
                        <a:sym typeface="Roboto Light"/>
                      </a:endParaRPr>
                    </a:p>
                    <a:p>
                      <a:pPr indent="0" lvl="0" marL="0" marR="182880" rtl="0" algn="l">
                        <a:spcBef>
                          <a:spcPts val="0"/>
                        </a:spcBef>
                        <a:spcAft>
                          <a:spcPts val="0"/>
                        </a:spcAft>
                        <a:buNone/>
                      </a:pPr>
                      <a:r>
                        <a:rPr lang="en" sz="1000">
                          <a:solidFill>
                            <a:schemeClr val="dk2"/>
                          </a:solidFill>
                          <a:latin typeface="Roboto Light"/>
                          <a:ea typeface="Roboto Light"/>
                          <a:cs typeface="Roboto Light"/>
                          <a:sym typeface="Roboto Light"/>
                        </a:rPr>
                        <a:t>Education[T. Left School]:Gender[T.M]</a:t>
                      </a:r>
                      <a:endParaRPr sz="1000">
                        <a:solidFill>
                          <a:schemeClr val="dk2"/>
                        </a:solidFill>
                        <a:latin typeface="Roboto Light"/>
                        <a:ea typeface="Roboto Light"/>
                        <a:cs typeface="Roboto Light"/>
                        <a:sym typeface="Roboto Light"/>
                      </a:endParaRPr>
                    </a:p>
                  </a:txBody>
                  <a:tcPr marT="0" marB="0" marR="0" marL="0" anchor="ctr">
                    <a:lnL cap="flat" cmpd="sng" w="9525">
                      <a:solidFill>
                        <a:schemeClr val="accent2">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0.3303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0.1143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0.1099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0.0590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0.4900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0.2839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0.1123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0.2315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0.1552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-0.1273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0.1413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-0.0401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0.0008</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-0.3743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0.0708</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0.0989</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3.391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3.827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4.407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0.554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1.972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2.304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1.009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2.428</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1.927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-1.805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0.744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-0.599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0.008</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-6.572</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1.215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2.511</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0.580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0.049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0.021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0.313</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0.015</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0.054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0.071</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0.457</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0.549</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0.994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0.000</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0.224</a:t>
                      </a:r>
                      <a:endParaRPr sz="1000">
                        <a:solidFill>
                          <a:schemeClr val="dk2"/>
                        </a:solidFill>
                        <a:latin typeface="Roboto Light"/>
                        <a:ea typeface="Roboto Light"/>
                        <a:cs typeface="Roboto Light"/>
                        <a:sym typeface="Roboto Light"/>
                      </a:endParaRPr>
                    </a:p>
                    <a:p>
                      <a:pPr indent="0" lvl="0" marL="0" rtl="0" algn="r">
                        <a:spcBef>
                          <a:spcPts val="0"/>
                        </a:spcBef>
                        <a:spcAft>
                          <a:spcPts val="0"/>
                        </a:spcAft>
                        <a:buNone/>
                      </a:pPr>
                      <a:r>
                        <a:rPr lang="en" sz="1000">
                          <a:solidFill>
                            <a:schemeClr val="dk2"/>
                          </a:solidFill>
                          <a:latin typeface="Roboto Light"/>
                          <a:ea typeface="Roboto Light"/>
                          <a:cs typeface="Roboto Light"/>
                          <a:sym typeface="Roboto Light"/>
                        </a:rPr>
                        <a:t>0.012</a:t>
                      </a:r>
                      <a:endParaRPr sz="10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9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100">
                        <a:solidFill>
                          <a:schemeClr val="dk2"/>
                        </a:solidFill>
                        <a:latin typeface="Roboto Light"/>
                        <a:ea typeface="Roboto Light"/>
                        <a:cs typeface="Roboto Light"/>
                        <a:sym typeface="Roboto Light"/>
                      </a:endParaRPr>
                    </a:p>
                  </a:txBody>
                  <a:tcPr marT="0" marB="0" marR="91425" marL="91425" anchor="ctr">
                    <a:lnL cap="flat" cmpd="sng" w="9525">
                      <a:solidFill>
                        <a:schemeClr val="accent1">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sp>
        <p:nvSpPr>
          <p:cNvPr id="373" name="Google Shape;373;p38"/>
          <p:cNvSpPr/>
          <p:nvPr/>
        </p:nvSpPr>
        <p:spPr>
          <a:xfrm>
            <a:off x="8001000" y="798800"/>
            <a:ext cx="149700" cy="149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74" name="Google Shape;374;p38"/>
          <p:cNvGraphicFramePr/>
          <p:nvPr/>
        </p:nvGraphicFramePr>
        <p:xfrm>
          <a:off x="2515425" y="1193150"/>
          <a:ext cx="3000000" cy="3000000"/>
        </p:xfrm>
        <a:graphic>
          <a:graphicData uri="http://schemas.openxmlformats.org/drawingml/2006/table">
            <a:tbl>
              <a:tblPr>
                <a:noFill/>
                <a:tableStyleId>{A3F276A6-CDAD-4B11-8544-5732E21F089E}</a:tableStyleId>
              </a:tblPr>
              <a:tblGrid>
                <a:gridCol w="2196175"/>
                <a:gridCol w="907825"/>
              </a:tblGrid>
              <a:tr h="1036300">
                <a:tc>
                  <a:txBody>
                    <a:bodyPr/>
                    <a:lstStyle/>
                    <a:p>
                      <a:pPr indent="0" lvl="0" marL="0" rtl="0" algn="l">
                        <a:spcBef>
                          <a:spcPts val="0"/>
                        </a:spcBef>
                        <a:spcAft>
                          <a:spcPts val="0"/>
                        </a:spcAft>
                        <a:buNone/>
                      </a:pPr>
                      <a:r>
                        <a:rPr lang="en" sz="1200">
                          <a:latin typeface="Roboto Light"/>
                          <a:ea typeface="Roboto Light"/>
                          <a:cs typeface="Roboto Light"/>
                          <a:sym typeface="Roboto Light"/>
                        </a:rPr>
                        <a:t>R-squared:</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Adj. R-squared:</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Prob (F-statistic)</a:t>
                      </a:r>
                      <a:endParaRPr sz="1200">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200">
                          <a:latin typeface="Roboto Light"/>
                          <a:ea typeface="Roboto Light"/>
                          <a:cs typeface="Roboto Light"/>
                          <a:sym typeface="Roboto Light"/>
                        </a:rPr>
                        <a:t>0.327</a:t>
                      </a:r>
                      <a:endParaRPr sz="1200">
                        <a:latin typeface="Roboto Light"/>
                        <a:ea typeface="Roboto Light"/>
                        <a:cs typeface="Roboto Light"/>
                        <a:sym typeface="Roboto Light"/>
                      </a:endParaRPr>
                    </a:p>
                    <a:p>
                      <a:pPr indent="0" lvl="0" marL="0" rtl="0" algn="r">
                        <a:spcBef>
                          <a:spcPts val="0"/>
                        </a:spcBef>
                        <a:spcAft>
                          <a:spcPts val="0"/>
                        </a:spcAft>
                        <a:buNone/>
                      </a:pPr>
                      <a:r>
                        <a:rPr lang="en" sz="1200">
                          <a:latin typeface="Roboto Light"/>
                          <a:ea typeface="Roboto Light"/>
                          <a:cs typeface="Roboto Light"/>
                          <a:sym typeface="Roboto Light"/>
                        </a:rPr>
                        <a:t>0.322</a:t>
                      </a:r>
                      <a:endParaRPr sz="1200">
                        <a:latin typeface="Roboto Light"/>
                        <a:ea typeface="Roboto Light"/>
                        <a:cs typeface="Roboto Light"/>
                        <a:sym typeface="Roboto Light"/>
                      </a:endParaRPr>
                    </a:p>
                    <a:p>
                      <a:pPr indent="0" lvl="0" marL="0" rtl="0" algn="r">
                        <a:spcBef>
                          <a:spcPts val="0"/>
                        </a:spcBef>
                        <a:spcAft>
                          <a:spcPts val="0"/>
                        </a:spcAft>
                        <a:buNone/>
                      </a:pPr>
                      <a:r>
                        <a:rPr lang="en" sz="1200">
                          <a:latin typeface="Roboto Light"/>
                          <a:ea typeface="Roboto Light"/>
                          <a:cs typeface="Roboto Light"/>
                          <a:sym typeface="Roboto Light"/>
                        </a:rPr>
                        <a:t>&lt;0.000</a:t>
                      </a:r>
                      <a:endParaRPr sz="1200">
                        <a:latin typeface="Roboto Light"/>
                        <a:ea typeface="Roboto Light"/>
                        <a:cs typeface="Roboto Light"/>
                        <a:sym typeface="Roboto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375" name="Google Shape;375;p38"/>
          <p:cNvSpPr/>
          <p:nvPr/>
        </p:nvSpPr>
        <p:spPr>
          <a:xfrm>
            <a:off x="1356850" y="2459375"/>
            <a:ext cx="3777000" cy="149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2563425" y="1265075"/>
            <a:ext cx="3004500" cy="209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5437600" y="2429675"/>
            <a:ext cx="493200" cy="209100"/>
          </a:xfrm>
          <a:prstGeom prst="ellipse">
            <a:avLst/>
          </a:prstGeom>
          <a:solidFill>
            <a:srgbClr val="7CAD4A">
              <a:alpha val="595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6942925" y="1537600"/>
            <a:ext cx="1714500" cy="25701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8"/>
          <p:cNvSpPr txBox="1"/>
          <p:nvPr>
            <p:ph idx="4294967295" type="body"/>
          </p:nvPr>
        </p:nvSpPr>
        <p:spPr>
          <a:xfrm>
            <a:off x="6937225" y="1537600"/>
            <a:ext cx="1725900" cy="24282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200"/>
              </a:spcAft>
              <a:buNone/>
            </a:pPr>
            <a:r>
              <a:rPr lang="en" sz="1500">
                <a:solidFill>
                  <a:schemeClr val="accent1"/>
                </a:solidFill>
                <a:latin typeface="Roboto Light"/>
                <a:ea typeface="Roboto Light"/>
                <a:cs typeface="Roboto Light"/>
                <a:sym typeface="Roboto Light"/>
              </a:rPr>
              <a:t>Based on the regression result, t-value for Education is </a:t>
            </a:r>
            <a:r>
              <a:rPr lang="en" sz="1500" u="sng">
                <a:solidFill>
                  <a:schemeClr val="accent1"/>
                </a:solidFill>
                <a:latin typeface="Roboto Light"/>
                <a:ea typeface="Roboto Light"/>
                <a:cs typeface="Roboto Light"/>
                <a:sym typeface="Roboto Light"/>
              </a:rPr>
              <a:t>3.827</a:t>
            </a:r>
            <a:r>
              <a:rPr lang="en" sz="1500">
                <a:solidFill>
                  <a:schemeClr val="accent1"/>
                </a:solidFill>
                <a:latin typeface="Roboto Light"/>
                <a:ea typeface="Roboto Light"/>
                <a:cs typeface="Roboto Light"/>
                <a:sym typeface="Roboto Light"/>
              </a:rPr>
              <a:t> which is greater than the critical value </a:t>
            </a:r>
            <a:r>
              <a:rPr lang="en" sz="1500" u="sng">
                <a:solidFill>
                  <a:schemeClr val="accent1"/>
                </a:solidFill>
                <a:latin typeface="Roboto Light"/>
                <a:ea typeface="Roboto Light"/>
                <a:cs typeface="Roboto Light"/>
                <a:sym typeface="Roboto Light"/>
              </a:rPr>
              <a:t>1.96</a:t>
            </a:r>
            <a:r>
              <a:rPr lang="en" sz="1500">
                <a:solidFill>
                  <a:schemeClr val="accent1"/>
                </a:solidFill>
                <a:latin typeface="Roboto Light"/>
                <a:ea typeface="Roboto Light"/>
                <a:cs typeface="Roboto Light"/>
                <a:sym typeface="Roboto Light"/>
              </a:rPr>
              <a:t> at the 95% confidence level</a:t>
            </a:r>
            <a:endParaRPr sz="1500">
              <a:solidFill>
                <a:schemeClr val="accent1"/>
              </a:solidFill>
              <a:latin typeface="Roboto Light"/>
              <a:ea typeface="Roboto Light"/>
              <a:cs typeface="Roboto Light"/>
              <a:sym typeface="Roboto Light"/>
            </a:endParaRPr>
          </a:p>
        </p:txBody>
      </p:sp>
      <p:cxnSp>
        <p:nvCxnSpPr>
          <p:cNvPr id="380" name="Google Shape;380;p38"/>
          <p:cNvCxnSpPr>
            <a:stCxn id="377" idx="6"/>
            <a:endCxn id="379" idx="0"/>
          </p:cNvCxnSpPr>
          <p:nvPr/>
        </p:nvCxnSpPr>
        <p:spPr>
          <a:xfrm flipH="1" rot="10800000">
            <a:off x="5930800" y="1537625"/>
            <a:ext cx="1869300" cy="996600"/>
          </a:xfrm>
          <a:prstGeom prst="curvedConnector4">
            <a:avLst>
              <a:gd fmla="val 26920" name="adj1"/>
              <a:gd fmla="val 123896" name="adj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39"/>
          <p:cNvSpPr txBox="1"/>
          <p:nvPr>
            <p:ph type="title"/>
          </p:nvPr>
        </p:nvSpPr>
        <p:spPr>
          <a:xfrm>
            <a:off x="726000" y="2328450"/>
            <a:ext cx="58554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8F7F0"/>
                </a:solidFill>
                <a:latin typeface="Roboto Medium"/>
                <a:ea typeface="Roboto Medium"/>
                <a:cs typeface="Roboto Medium"/>
                <a:sym typeface="Roboto Medium"/>
              </a:rPr>
              <a:t>Thank you!</a:t>
            </a:r>
            <a:endParaRPr sz="2400">
              <a:solidFill>
                <a:srgbClr val="F8F7F0"/>
              </a:solidFill>
              <a:latin typeface="Roboto Medium"/>
              <a:ea typeface="Roboto Medium"/>
              <a:cs typeface="Roboto Medium"/>
              <a:sym typeface="Roboto Medium"/>
            </a:endParaRPr>
          </a:p>
        </p:txBody>
      </p:sp>
      <p:pic>
        <p:nvPicPr>
          <p:cNvPr id="386" name="Google Shape;386;p39"/>
          <p:cNvPicPr preferRelativeResize="0"/>
          <p:nvPr/>
        </p:nvPicPr>
        <p:blipFill>
          <a:blip r:embed="rId3">
            <a:alphaModFix/>
          </a:blip>
          <a:stretch>
            <a:fillRect/>
          </a:stretch>
        </p:blipFill>
        <p:spPr>
          <a:xfrm>
            <a:off x="6634225" y="0"/>
            <a:ext cx="2509782"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500"/>
                                        <p:tgtEl>
                                          <p:spTgt spid="3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5"/>
          <p:cNvSpPr txBox="1"/>
          <p:nvPr>
            <p:ph type="title"/>
          </p:nvPr>
        </p:nvSpPr>
        <p:spPr>
          <a:xfrm>
            <a:off x="1253875" y="630350"/>
            <a:ext cx="68853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Agenda</a:t>
            </a:r>
            <a:endParaRPr>
              <a:latin typeface="Roboto Medium"/>
              <a:ea typeface="Roboto Medium"/>
              <a:cs typeface="Roboto Medium"/>
              <a:sym typeface="Roboto Medium"/>
            </a:endParaRPr>
          </a:p>
        </p:txBody>
      </p:sp>
      <p:sp>
        <p:nvSpPr>
          <p:cNvPr id="218" name="Google Shape;218;p25"/>
          <p:cNvSpPr txBox="1"/>
          <p:nvPr>
            <p:ph idx="2" type="title"/>
          </p:nvPr>
        </p:nvSpPr>
        <p:spPr>
          <a:xfrm flipH="1">
            <a:off x="1253875" y="1507625"/>
            <a:ext cx="978600" cy="67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01</a:t>
            </a:r>
            <a:endParaRPr>
              <a:latin typeface="Roboto Medium"/>
              <a:ea typeface="Roboto Medium"/>
              <a:cs typeface="Roboto Medium"/>
              <a:sym typeface="Roboto Medium"/>
            </a:endParaRPr>
          </a:p>
        </p:txBody>
      </p:sp>
      <p:sp>
        <p:nvSpPr>
          <p:cNvPr id="219" name="Google Shape;219;p25"/>
          <p:cNvSpPr txBox="1"/>
          <p:nvPr>
            <p:ph idx="3" type="subTitle"/>
          </p:nvPr>
        </p:nvSpPr>
        <p:spPr>
          <a:xfrm>
            <a:off x="2069850" y="1406300"/>
            <a:ext cx="1925100" cy="674700"/>
          </a:xfrm>
          <a:prstGeom prst="rect">
            <a:avLst/>
          </a:prstGeom>
        </p:spPr>
        <p:txBody>
          <a:bodyPr anchorCtr="0" anchor="ctr" bIns="91425" lIns="91425" spcFirstLastPara="1" rIns="91425" wrap="square" tIns="365750">
            <a:noAutofit/>
          </a:bodyPr>
          <a:lstStyle/>
          <a:p>
            <a:pPr indent="0" lvl="0" marL="0" rtl="0" algn="l">
              <a:spcBef>
                <a:spcPts val="0"/>
              </a:spcBef>
              <a:spcAft>
                <a:spcPts val="0"/>
              </a:spcAft>
              <a:buNone/>
            </a:pPr>
            <a:r>
              <a:rPr lang="en">
                <a:latin typeface="Roboto Medium"/>
                <a:ea typeface="Roboto Medium"/>
                <a:cs typeface="Roboto Medium"/>
                <a:sym typeface="Roboto Medium"/>
              </a:rPr>
              <a:t>Problem &amp; Hypothesis</a:t>
            </a:r>
            <a:endParaRPr>
              <a:latin typeface="Roboto Medium"/>
              <a:ea typeface="Roboto Medium"/>
              <a:cs typeface="Roboto Medium"/>
              <a:sym typeface="Roboto Medium"/>
            </a:endParaRPr>
          </a:p>
        </p:txBody>
      </p:sp>
      <p:sp>
        <p:nvSpPr>
          <p:cNvPr id="220" name="Google Shape;220;p25"/>
          <p:cNvSpPr txBox="1"/>
          <p:nvPr>
            <p:ph idx="4" type="title"/>
          </p:nvPr>
        </p:nvSpPr>
        <p:spPr>
          <a:xfrm flipH="1">
            <a:off x="1253875" y="3093950"/>
            <a:ext cx="978600" cy="6747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02</a:t>
            </a:r>
            <a:endParaRPr>
              <a:latin typeface="Roboto Medium"/>
              <a:ea typeface="Roboto Medium"/>
              <a:cs typeface="Roboto Medium"/>
              <a:sym typeface="Roboto Medium"/>
            </a:endParaRPr>
          </a:p>
        </p:txBody>
      </p:sp>
      <p:sp>
        <p:nvSpPr>
          <p:cNvPr id="221" name="Google Shape;221;p25"/>
          <p:cNvSpPr txBox="1"/>
          <p:nvPr>
            <p:ph idx="6" type="subTitle"/>
          </p:nvPr>
        </p:nvSpPr>
        <p:spPr>
          <a:xfrm>
            <a:off x="1960650" y="2833150"/>
            <a:ext cx="2630700" cy="674700"/>
          </a:xfrm>
          <a:prstGeom prst="rect">
            <a:avLst/>
          </a:prstGeom>
        </p:spPr>
        <p:txBody>
          <a:bodyPr anchorCtr="0" anchor="ctr" bIns="91425" lIns="91425" spcFirstLastPara="1" rIns="91425" wrap="square" tIns="365750">
            <a:noAutofit/>
          </a:bodyPr>
          <a:lstStyle/>
          <a:p>
            <a:pPr indent="0" lvl="0" marL="0" rtl="0" algn="l">
              <a:spcBef>
                <a:spcPts val="0"/>
              </a:spcBef>
              <a:spcAft>
                <a:spcPts val="0"/>
              </a:spcAft>
              <a:buNone/>
            </a:pPr>
            <a:r>
              <a:rPr lang="en">
                <a:latin typeface="Roboto Medium"/>
                <a:ea typeface="Roboto Medium"/>
                <a:cs typeface="Roboto Medium"/>
                <a:sym typeface="Roboto Medium"/>
              </a:rPr>
              <a:t>Data Driven </a:t>
            </a:r>
            <a:r>
              <a:rPr lang="en">
                <a:latin typeface="Roboto Medium"/>
                <a:ea typeface="Roboto Medium"/>
                <a:cs typeface="Roboto Medium"/>
                <a:sym typeface="Roboto Medium"/>
              </a:rPr>
              <a:t>Approach</a:t>
            </a:r>
            <a:r>
              <a:rPr lang="en">
                <a:latin typeface="Roboto Medium"/>
                <a:ea typeface="Roboto Medium"/>
                <a:cs typeface="Roboto Medium"/>
                <a:sym typeface="Roboto Medium"/>
              </a:rPr>
              <a:t> &amp; Ideal Experiment</a:t>
            </a:r>
            <a:endParaRPr>
              <a:latin typeface="Roboto Medium"/>
              <a:ea typeface="Roboto Medium"/>
              <a:cs typeface="Roboto Medium"/>
              <a:sym typeface="Roboto Medium"/>
            </a:endParaRPr>
          </a:p>
        </p:txBody>
      </p:sp>
      <p:sp>
        <p:nvSpPr>
          <p:cNvPr id="222" name="Google Shape;222;p25"/>
          <p:cNvSpPr txBox="1"/>
          <p:nvPr>
            <p:ph idx="7" type="title"/>
          </p:nvPr>
        </p:nvSpPr>
        <p:spPr>
          <a:xfrm flipH="1">
            <a:off x="4937825" y="1507625"/>
            <a:ext cx="978600" cy="6747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03</a:t>
            </a:r>
            <a:endParaRPr>
              <a:latin typeface="Roboto Medium"/>
              <a:ea typeface="Roboto Medium"/>
              <a:cs typeface="Roboto Medium"/>
              <a:sym typeface="Roboto Medium"/>
            </a:endParaRPr>
          </a:p>
        </p:txBody>
      </p:sp>
      <p:sp>
        <p:nvSpPr>
          <p:cNvPr id="223" name="Google Shape;223;p25"/>
          <p:cNvSpPr txBox="1"/>
          <p:nvPr>
            <p:ph idx="9" type="subTitle"/>
          </p:nvPr>
        </p:nvSpPr>
        <p:spPr>
          <a:xfrm>
            <a:off x="5934200" y="1406300"/>
            <a:ext cx="2551200" cy="674700"/>
          </a:xfrm>
          <a:prstGeom prst="rect">
            <a:avLst/>
          </a:prstGeom>
        </p:spPr>
        <p:txBody>
          <a:bodyPr anchorCtr="0" anchor="ctr" bIns="91425" lIns="91425" spcFirstLastPara="1" rIns="91425" wrap="square" tIns="365750">
            <a:noAutofit/>
          </a:bodyPr>
          <a:lstStyle/>
          <a:p>
            <a:pPr indent="0" lvl="0" marL="0" rtl="0" algn="l">
              <a:spcBef>
                <a:spcPts val="0"/>
              </a:spcBef>
              <a:spcAft>
                <a:spcPts val="0"/>
              </a:spcAft>
              <a:buNone/>
            </a:pPr>
            <a:r>
              <a:rPr lang="en">
                <a:latin typeface="Roboto Medium"/>
                <a:ea typeface="Roboto Medium"/>
                <a:cs typeface="Roboto Medium"/>
                <a:sym typeface="Roboto Medium"/>
              </a:rPr>
              <a:t>Data &amp;</a:t>
            </a:r>
            <a:endParaRPr>
              <a:latin typeface="Roboto Medium"/>
              <a:ea typeface="Roboto Medium"/>
              <a:cs typeface="Roboto Medium"/>
              <a:sym typeface="Roboto Medium"/>
            </a:endParaRPr>
          </a:p>
          <a:p>
            <a:pPr indent="0" lvl="0" marL="0" rtl="0" algn="l">
              <a:spcBef>
                <a:spcPts val="0"/>
              </a:spcBef>
              <a:spcAft>
                <a:spcPts val="0"/>
              </a:spcAft>
              <a:buNone/>
            </a:pPr>
            <a:r>
              <a:rPr lang="en">
                <a:latin typeface="Roboto Medium"/>
                <a:ea typeface="Roboto Medium"/>
                <a:cs typeface="Roboto Medium"/>
                <a:sym typeface="Roboto Medium"/>
              </a:rPr>
              <a:t>Exploratory </a:t>
            </a:r>
            <a:r>
              <a:rPr lang="en">
                <a:latin typeface="Roboto Medium"/>
                <a:ea typeface="Roboto Medium"/>
                <a:cs typeface="Roboto Medium"/>
                <a:sym typeface="Roboto Medium"/>
              </a:rPr>
              <a:t>Analysis</a:t>
            </a:r>
            <a:endParaRPr>
              <a:latin typeface="Roboto Medium"/>
              <a:ea typeface="Roboto Medium"/>
              <a:cs typeface="Roboto Medium"/>
              <a:sym typeface="Roboto Medium"/>
            </a:endParaRPr>
          </a:p>
        </p:txBody>
      </p:sp>
      <p:sp>
        <p:nvSpPr>
          <p:cNvPr id="224" name="Google Shape;224;p25"/>
          <p:cNvSpPr txBox="1"/>
          <p:nvPr>
            <p:ph idx="13" type="title"/>
          </p:nvPr>
        </p:nvSpPr>
        <p:spPr>
          <a:xfrm flipH="1">
            <a:off x="4937825" y="3093950"/>
            <a:ext cx="978600" cy="674700"/>
          </a:xfrm>
          <a:prstGeom prst="rect">
            <a:avLst/>
          </a:prstGeom>
        </p:spPr>
        <p:txBody>
          <a:bodyPr anchorCtr="0" anchor="ctr" bIns="91425" lIns="0" spcFirstLastPara="1" rIns="0" wrap="square" tIns="91425">
            <a:noAutofit/>
          </a:bodyPr>
          <a:lstStyle/>
          <a:p>
            <a:pPr indent="0" lvl="0" marL="0" rtl="0" algn="l">
              <a:spcBef>
                <a:spcPts val="0"/>
              </a:spcBef>
              <a:spcAft>
                <a:spcPts val="0"/>
              </a:spcAft>
              <a:buNone/>
            </a:pPr>
            <a:r>
              <a:rPr lang="en">
                <a:latin typeface="Roboto Medium"/>
                <a:ea typeface="Roboto Medium"/>
                <a:cs typeface="Roboto Medium"/>
                <a:sym typeface="Roboto Medium"/>
              </a:rPr>
              <a:t>04</a:t>
            </a:r>
            <a:endParaRPr>
              <a:latin typeface="Roboto Medium"/>
              <a:ea typeface="Roboto Medium"/>
              <a:cs typeface="Roboto Medium"/>
              <a:sym typeface="Roboto Medium"/>
            </a:endParaRPr>
          </a:p>
        </p:txBody>
      </p:sp>
      <p:sp>
        <p:nvSpPr>
          <p:cNvPr id="225" name="Google Shape;225;p25"/>
          <p:cNvSpPr txBox="1"/>
          <p:nvPr>
            <p:ph idx="15" type="subTitle"/>
          </p:nvPr>
        </p:nvSpPr>
        <p:spPr>
          <a:xfrm>
            <a:off x="5916425" y="2985550"/>
            <a:ext cx="1925100" cy="674700"/>
          </a:xfrm>
          <a:prstGeom prst="rect">
            <a:avLst/>
          </a:prstGeom>
        </p:spPr>
        <p:txBody>
          <a:bodyPr anchorCtr="0" anchor="ctr" bIns="91425" lIns="91425" spcFirstLastPara="1" rIns="91425" wrap="square" tIns="365750">
            <a:noAutofit/>
          </a:bodyPr>
          <a:lstStyle/>
          <a:p>
            <a:pPr indent="0" lvl="0" marL="0" rtl="0" algn="l">
              <a:spcBef>
                <a:spcPts val="0"/>
              </a:spcBef>
              <a:spcAft>
                <a:spcPts val="0"/>
              </a:spcAft>
              <a:buNone/>
            </a:pPr>
            <a:r>
              <a:rPr lang="en">
                <a:latin typeface="Roboto Medium"/>
                <a:ea typeface="Roboto Medium"/>
                <a:cs typeface="Roboto Medium"/>
                <a:sym typeface="Roboto Medium"/>
              </a:rPr>
              <a:t>Models &amp; </a:t>
            </a:r>
            <a:r>
              <a:rPr lang="en">
                <a:latin typeface="Roboto Medium"/>
                <a:ea typeface="Roboto Medium"/>
                <a:cs typeface="Roboto Medium"/>
                <a:sym typeface="Roboto Medium"/>
              </a:rPr>
              <a:t>Conclusions</a:t>
            </a:r>
            <a:endParaRPr>
              <a:latin typeface="Roboto Medium"/>
              <a:ea typeface="Roboto Medium"/>
              <a:cs typeface="Roboto Medium"/>
              <a:sym typeface="Roboto Medium"/>
            </a:endParaRPr>
          </a:p>
        </p:txBody>
      </p:sp>
      <p:cxnSp>
        <p:nvCxnSpPr>
          <p:cNvPr id="226" name="Google Shape;226;p25"/>
          <p:cNvCxnSpPr/>
          <p:nvPr/>
        </p:nvCxnSpPr>
        <p:spPr>
          <a:xfrm>
            <a:off x="1367350" y="2219650"/>
            <a:ext cx="2912100" cy="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25"/>
          <p:cNvCxnSpPr/>
          <p:nvPr/>
        </p:nvCxnSpPr>
        <p:spPr>
          <a:xfrm>
            <a:off x="1367350" y="3808625"/>
            <a:ext cx="2904600" cy="0"/>
          </a:xfrm>
          <a:prstGeom prst="straightConnector1">
            <a:avLst/>
          </a:prstGeom>
          <a:noFill/>
          <a:ln cap="flat" cmpd="sng" w="9525">
            <a:solidFill>
              <a:schemeClr val="dk2"/>
            </a:solidFill>
            <a:prstDash val="solid"/>
            <a:round/>
            <a:headEnd len="med" w="med" type="none"/>
            <a:tailEnd len="med" w="med" type="none"/>
          </a:ln>
        </p:spPr>
      </p:cxnSp>
      <p:sp>
        <p:nvSpPr>
          <p:cNvPr id="228" name="Google Shape;228;p25"/>
          <p:cNvSpPr/>
          <p:nvPr/>
        </p:nvSpPr>
        <p:spPr>
          <a:xfrm>
            <a:off x="7598375" y="798800"/>
            <a:ext cx="149700" cy="149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9" name="Google Shape;229;p25"/>
          <p:cNvCxnSpPr/>
          <p:nvPr/>
        </p:nvCxnSpPr>
        <p:spPr>
          <a:xfrm>
            <a:off x="4967875" y="2229475"/>
            <a:ext cx="3122100" cy="0"/>
          </a:xfrm>
          <a:prstGeom prst="straightConnector1">
            <a:avLst/>
          </a:prstGeom>
          <a:noFill/>
          <a:ln cap="flat" cmpd="sng" w="9525">
            <a:solidFill>
              <a:schemeClr val="dk2"/>
            </a:solidFill>
            <a:prstDash val="solid"/>
            <a:round/>
            <a:headEnd len="med" w="med" type="none"/>
            <a:tailEnd len="med" w="med" type="none"/>
          </a:ln>
        </p:spPr>
      </p:cxnSp>
      <p:cxnSp>
        <p:nvCxnSpPr>
          <p:cNvPr id="230" name="Google Shape;230;p25"/>
          <p:cNvCxnSpPr/>
          <p:nvPr/>
        </p:nvCxnSpPr>
        <p:spPr>
          <a:xfrm>
            <a:off x="5017166" y="3808625"/>
            <a:ext cx="3122100" cy="0"/>
          </a:xfrm>
          <a:prstGeom prst="straightConnector1">
            <a:avLst/>
          </a:prstGeom>
          <a:noFill/>
          <a:ln cap="flat" cmpd="sng" w="9525">
            <a:solidFill>
              <a:schemeClr val="dk2"/>
            </a:solidFill>
            <a:prstDash val="solid"/>
            <a:round/>
            <a:headEnd len="med" w="med" type="none"/>
            <a:tailEnd len="med" w="med" type="none"/>
          </a:ln>
        </p:spPr>
      </p:cxnSp>
      <p:cxnSp>
        <p:nvCxnSpPr>
          <p:cNvPr id="231" name="Google Shape;231;p25"/>
          <p:cNvCxnSpPr/>
          <p:nvPr/>
        </p:nvCxnSpPr>
        <p:spPr>
          <a:xfrm>
            <a:off x="4669825" y="1856500"/>
            <a:ext cx="0" cy="2097600"/>
          </a:xfrm>
          <a:prstGeom prst="straightConnector1">
            <a:avLst/>
          </a:prstGeom>
          <a:noFill/>
          <a:ln cap="flat" cmpd="sng" w="19050">
            <a:solidFill>
              <a:schemeClr val="lt1"/>
            </a:solidFill>
            <a:prstDash val="dot"/>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The Problem</a:t>
            </a:r>
            <a:endParaRPr>
              <a:latin typeface="Roboto Medium"/>
              <a:ea typeface="Roboto Medium"/>
              <a:cs typeface="Roboto Medium"/>
              <a:sym typeface="Roboto Medium"/>
            </a:endParaRPr>
          </a:p>
        </p:txBody>
      </p:sp>
      <p:sp>
        <p:nvSpPr>
          <p:cNvPr id="237" name="Google Shape;237;p26"/>
          <p:cNvSpPr txBox="1"/>
          <p:nvPr>
            <p:ph idx="1" type="body"/>
          </p:nvPr>
        </p:nvSpPr>
        <p:spPr>
          <a:xfrm>
            <a:off x="532650" y="1485375"/>
            <a:ext cx="4949400" cy="3259800"/>
          </a:xfrm>
          <a:prstGeom prst="rect">
            <a:avLst/>
          </a:prstGeom>
        </p:spPr>
        <p:txBody>
          <a:bodyPr anchorCtr="0" anchor="t" bIns="91425" lIns="91425" spcFirstLastPara="1" rIns="91425" wrap="square" tIns="91425">
            <a:noAutofit/>
          </a:bodyPr>
          <a:lstStyle/>
          <a:p>
            <a:pPr indent="-333375" lvl="0" marL="457200" marR="0" rtl="0" algn="l">
              <a:lnSpc>
                <a:spcPct val="100000"/>
              </a:lnSpc>
              <a:spcBef>
                <a:spcPts val="0"/>
              </a:spcBef>
              <a:spcAft>
                <a:spcPts val="0"/>
              </a:spcAft>
              <a:buSzPts val="1650"/>
              <a:buFont typeface="Roboto Light"/>
              <a:buChar char="●"/>
            </a:pPr>
            <a:r>
              <a:rPr lang="en" sz="1650">
                <a:latin typeface="Roboto Light"/>
                <a:ea typeface="Roboto Light"/>
                <a:cs typeface="Roboto Light"/>
                <a:sym typeface="Roboto Light"/>
              </a:rPr>
              <a:t>Importance of understanding how education affects cannabis consumption</a:t>
            </a:r>
            <a:endParaRPr sz="1650">
              <a:latin typeface="Roboto Light"/>
              <a:ea typeface="Roboto Light"/>
              <a:cs typeface="Roboto Light"/>
              <a:sym typeface="Roboto Light"/>
            </a:endParaRPr>
          </a:p>
          <a:p>
            <a:pPr indent="-333375" lvl="1" marL="914400" marR="0" rtl="0" algn="l">
              <a:lnSpc>
                <a:spcPct val="100000"/>
              </a:lnSpc>
              <a:spcBef>
                <a:spcPts val="0"/>
              </a:spcBef>
              <a:spcAft>
                <a:spcPts val="0"/>
              </a:spcAft>
              <a:buSzPts val="1650"/>
              <a:buFont typeface="Roboto Light"/>
              <a:buChar char="○"/>
            </a:pPr>
            <a:r>
              <a:rPr lang="en" sz="1650">
                <a:latin typeface="Roboto Light"/>
                <a:ea typeface="Roboto Light"/>
                <a:cs typeface="Roboto Light"/>
                <a:sym typeface="Roboto Light"/>
              </a:rPr>
              <a:t>Create policies around drug usage</a:t>
            </a:r>
            <a:endParaRPr sz="1650">
              <a:latin typeface="Roboto Light"/>
              <a:ea typeface="Roboto Light"/>
              <a:cs typeface="Roboto Light"/>
              <a:sym typeface="Roboto Light"/>
            </a:endParaRPr>
          </a:p>
          <a:p>
            <a:pPr indent="-333375" lvl="1" marL="914400" marR="0" rtl="0" algn="l">
              <a:lnSpc>
                <a:spcPct val="100000"/>
              </a:lnSpc>
              <a:spcBef>
                <a:spcPts val="0"/>
              </a:spcBef>
              <a:spcAft>
                <a:spcPts val="0"/>
              </a:spcAft>
              <a:buSzPts val="1650"/>
              <a:buFont typeface="Roboto Light"/>
              <a:buChar char="○"/>
            </a:pPr>
            <a:r>
              <a:rPr lang="en" sz="1650">
                <a:latin typeface="Roboto Light"/>
                <a:ea typeface="Roboto Light"/>
                <a:cs typeface="Roboto Light"/>
                <a:sym typeface="Roboto Light"/>
              </a:rPr>
              <a:t>Teach responsible drug consumption</a:t>
            </a:r>
            <a:endParaRPr sz="1650">
              <a:latin typeface="Roboto Light"/>
              <a:ea typeface="Roboto Light"/>
              <a:cs typeface="Roboto Light"/>
              <a:sym typeface="Roboto Light"/>
            </a:endParaRPr>
          </a:p>
          <a:p>
            <a:pPr indent="-333375" lvl="1" marL="914400" marR="0" rtl="0" algn="l">
              <a:lnSpc>
                <a:spcPct val="100000"/>
              </a:lnSpc>
              <a:spcBef>
                <a:spcPts val="0"/>
              </a:spcBef>
              <a:spcAft>
                <a:spcPts val="0"/>
              </a:spcAft>
              <a:buSzPts val="1650"/>
              <a:buFont typeface="Roboto Light"/>
              <a:buChar char="○"/>
            </a:pPr>
            <a:r>
              <a:rPr lang="en" sz="1650">
                <a:latin typeface="Roboto Light"/>
                <a:ea typeface="Roboto Light"/>
                <a:cs typeface="Roboto Light"/>
                <a:sym typeface="Roboto Light"/>
              </a:rPr>
              <a:t>Develop proper drug prevention programs</a:t>
            </a:r>
            <a:endParaRPr sz="1650">
              <a:latin typeface="Roboto Light"/>
              <a:ea typeface="Roboto Light"/>
              <a:cs typeface="Roboto Light"/>
              <a:sym typeface="Roboto Light"/>
            </a:endParaRPr>
          </a:p>
          <a:p>
            <a:pPr indent="-333375" lvl="1" marL="914400" marR="0" rtl="0" algn="l">
              <a:lnSpc>
                <a:spcPct val="100000"/>
              </a:lnSpc>
              <a:spcBef>
                <a:spcPts val="0"/>
              </a:spcBef>
              <a:spcAft>
                <a:spcPts val="0"/>
              </a:spcAft>
              <a:buSzPts val="1650"/>
              <a:buFont typeface="Roboto Light"/>
              <a:buChar char="○"/>
            </a:pPr>
            <a:r>
              <a:rPr lang="en" sz="1650">
                <a:latin typeface="Roboto Light"/>
                <a:ea typeface="Roboto Light"/>
                <a:cs typeface="Roboto Light"/>
                <a:sym typeface="Roboto Light"/>
              </a:rPr>
              <a:t>Improve rehab facilities</a:t>
            </a:r>
            <a:endParaRPr sz="1650">
              <a:latin typeface="Roboto Light"/>
              <a:ea typeface="Roboto Light"/>
              <a:cs typeface="Roboto Light"/>
              <a:sym typeface="Roboto Light"/>
            </a:endParaRPr>
          </a:p>
        </p:txBody>
      </p:sp>
      <p:pic>
        <p:nvPicPr>
          <p:cNvPr id="238" name="Google Shape;238;p26"/>
          <p:cNvPicPr preferRelativeResize="0"/>
          <p:nvPr/>
        </p:nvPicPr>
        <p:blipFill>
          <a:blip r:embed="rId3">
            <a:alphaModFix/>
          </a:blip>
          <a:stretch>
            <a:fillRect/>
          </a:stretch>
        </p:blipFill>
        <p:spPr>
          <a:xfrm>
            <a:off x="5446925" y="1234450"/>
            <a:ext cx="2831349" cy="32598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idx="1" type="body"/>
          </p:nvPr>
        </p:nvSpPr>
        <p:spPr>
          <a:xfrm>
            <a:off x="726100" y="1175725"/>
            <a:ext cx="7692000" cy="324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50">
                <a:latin typeface="Roboto"/>
                <a:ea typeface="Roboto"/>
                <a:cs typeface="Roboto"/>
                <a:sym typeface="Roboto"/>
              </a:rPr>
              <a:t>H</a:t>
            </a:r>
            <a:r>
              <a:rPr b="1" baseline="-25000" lang="en" sz="1650">
                <a:latin typeface="Roboto"/>
                <a:ea typeface="Roboto"/>
                <a:cs typeface="Roboto"/>
                <a:sym typeface="Roboto"/>
              </a:rPr>
              <a:t>0</a:t>
            </a:r>
            <a:r>
              <a:rPr lang="en" sz="1650">
                <a:latin typeface="Roboto Light"/>
                <a:ea typeface="Roboto Light"/>
                <a:cs typeface="Roboto Light"/>
                <a:sym typeface="Roboto Light"/>
              </a:rPr>
              <a:t>: Not pursuing higher education </a:t>
            </a:r>
            <a:r>
              <a:rPr b="1" lang="en" sz="1650">
                <a:latin typeface="Roboto"/>
                <a:ea typeface="Roboto"/>
                <a:cs typeface="Roboto"/>
                <a:sym typeface="Roboto"/>
              </a:rPr>
              <a:t>has no effect</a:t>
            </a:r>
            <a:r>
              <a:rPr lang="en" sz="1650">
                <a:latin typeface="Roboto Light"/>
                <a:ea typeface="Roboto Light"/>
                <a:cs typeface="Roboto Light"/>
                <a:sym typeface="Roboto Light"/>
              </a:rPr>
              <a:t> on the likelihood that someone</a:t>
            </a:r>
            <a:br>
              <a:rPr lang="en" sz="1650">
                <a:latin typeface="Roboto Light"/>
                <a:ea typeface="Roboto Light"/>
                <a:cs typeface="Roboto Light"/>
                <a:sym typeface="Roboto Light"/>
              </a:rPr>
            </a:br>
            <a:r>
              <a:rPr lang="en" sz="1650">
                <a:latin typeface="Roboto Light"/>
                <a:ea typeface="Roboto Light"/>
                <a:cs typeface="Roboto Light"/>
                <a:sym typeface="Roboto Light"/>
              </a:rPr>
              <a:t>      will consume cannabis within the next month.</a:t>
            </a:r>
            <a:endParaRPr sz="1650">
              <a:latin typeface="Roboto Light"/>
              <a:ea typeface="Roboto Light"/>
              <a:cs typeface="Roboto Light"/>
              <a:sym typeface="Roboto Light"/>
            </a:endParaRPr>
          </a:p>
          <a:p>
            <a:pPr indent="0" lvl="0" marL="0" rtl="0" algn="l">
              <a:spcBef>
                <a:spcPts val="1200"/>
              </a:spcBef>
              <a:spcAft>
                <a:spcPts val="1200"/>
              </a:spcAft>
              <a:buNone/>
            </a:pPr>
            <a:r>
              <a:rPr b="1" lang="en" sz="1650">
                <a:latin typeface="Roboto"/>
                <a:ea typeface="Roboto"/>
                <a:cs typeface="Roboto"/>
                <a:sym typeface="Roboto"/>
              </a:rPr>
              <a:t>H</a:t>
            </a:r>
            <a:r>
              <a:rPr b="1" baseline="-25000" lang="en" sz="1650">
                <a:latin typeface="Roboto"/>
                <a:ea typeface="Roboto"/>
                <a:cs typeface="Roboto"/>
                <a:sym typeface="Roboto"/>
              </a:rPr>
              <a:t>A</a:t>
            </a:r>
            <a:r>
              <a:rPr lang="en" sz="1650">
                <a:latin typeface="Roboto Light"/>
                <a:ea typeface="Roboto Light"/>
                <a:cs typeface="Roboto Light"/>
                <a:sym typeface="Roboto Light"/>
              </a:rPr>
              <a:t>: </a:t>
            </a:r>
            <a:r>
              <a:rPr lang="en" sz="1650">
                <a:latin typeface="Roboto Light"/>
                <a:ea typeface="Roboto Light"/>
                <a:cs typeface="Roboto Light"/>
                <a:sym typeface="Roboto Light"/>
              </a:rPr>
              <a:t>Not pursuing higher education </a:t>
            </a:r>
            <a:r>
              <a:rPr b="1" lang="en" sz="1650">
                <a:latin typeface="Roboto"/>
                <a:ea typeface="Roboto"/>
                <a:cs typeface="Roboto"/>
                <a:sym typeface="Roboto"/>
              </a:rPr>
              <a:t>has an effect</a:t>
            </a:r>
            <a:r>
              <a:rPr lang="en" sz="1650">
                <a:latin typeface="Roboto Light"/>
                <a:ea typeface="Roboto Light"/>
                <a:cs typeface="Roboto Light"/>
                <a:sym typeface="Roboto Light"/>
              </a:rPr>
              <a:t> on the likelihood that someone </a:t>
            </a:r>
            <a:br>
              <a:rPr lang="en" sz="1650">
                <a:latin typeface="Roboto Light"/>
                <a:ea typeface="Roboto Light"/>
                <a:cs typeface="Roboto Light"/>
                <a:sym typeface="Roboto Light"/>
              </a:rPr>
            </a:br>
            <a:r>
              <a:rPr lang="en" sz="1650">
                <a:latin typeface="Roboto Light"/>
                <a:ea typeface="Roboto Light"/>
                <a:cs typeface="Roboto Light"/>
                <a:sym typeface="Roboto Light"/>
              </a:rPr>
              <a:t>       will consume cannabis within the next month.</a:t>
            </a:r>
            <a:endParaRPr sz="1650">
              <a:latin typeface="Roboto Light"/>
              <a:ea typeface="Roboto Light"/>
              <a:cs typeface="Roboto Light"/>
              <a:sym typeface="Roboto Light"/>
            </a:endParaRPr>
          </a:p>
        </p:txBody>
      </p:sp>
      <p:sp>
        <p:nvSpPr>
          <p:cNvPr id="244" name="Google Shape;244;p27"/>
          <p:cNvSpPr txBox="1"/>
          <p:nvPr>
            <p:ph type="title"/>
          </p:nvPr>
        </p:nvSpPr>
        <p:spPr>
          <a:xfrm>
            <a:off x="726100" y="689125"/>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Hypothesis</a:t>
            </a:r>
            <a:endParaRPr>
              <a:latin typeface="Roboto Medium"/>
              <a:ea typeface="Roboto Medium"/>
              <a:cs typeface="Roboto Medium"/>
              <a:sym typeface="Roboto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8"/>
          <p:cNvSpPr txBox="1"/>
          <p:nvPr>
            <p:ph idx="1" type="body"/>
          </p:nvPr>
        </p:nvSpPr>
        <p:spPr>
          <a:xfrm>
            <a:off x="726000" y="1234450"/>
            <a:ext cx="7692000" cy="3145500"/>
          </a:xfrm>
          <a:prstGeom prst="rect">
            <a:avLst/>
          </a:prstGeom>
        </p:spPr>
        <p:txBody>
          <a:bodyPr anchorCtr="0" anchor="ctr" bIns="91425" lIns="91425" spcFirstLastPara="1" rIns="91425" wrap="square" tIns="91425">
            <a:noAutofit/>
          </a:bodyPr>
          <a:lstStyle/>
          <a:p>
            <a:pPr indent="-330200" lvl="0" marL="457200" rtl="0" algn="l">
              <a:lnSpc>
                <a:spcPct val="115000"/>
              </a:lnSpc>
              <a:spcBef>
                <a:spcPts val="0"/>
              </a:spcBef>
              <a:spcAft>
                <a:spcPts val="0"/>
              </a:spcAft>
              <a:buClr>
                <a:srgbClr val="595959"/>
              </a:buClr>
              <a:buSzPts val="1600"/>
              <a:buFont typeface="Roboto Light"/>
              <a:buChar char="●"/>
            </a:pPr>
            <a:r>
              <a:rPr lang="en" sz="1600">
                <a:solidFill>
                  <a:srgbClr val="595959"/>
                </a:solidFill>
                <a:latin typeface="Roboto Light"/>
                <a:ea typeface="Roboto Light"/>
                <a:cs typeface="Roboto Light"/>
                <a:sym typeface="Roboto Light"/>
              </a:rPr>
              <a:t>Informs important business decisions, as potential strategies are backed up with evidence</a:t>
            </a:r>
            <a:endParaRPr sz="1600">
              <a:solidFill>
                <a:srgbClr val="595959"/>
              </a:solidFill>
              <a:latin typeface="Roboto Light"/>
              <a:ea typeface="Roboto Light"/>
              <a:cs typeface="Roboto Light"/>
              <a:sym typeface="Roboto Light"/>
            </a:endParaRPr>
          </a:p>
          <a:p>
            <a:pPr indent="-330200" lvl="1" marL="914400" rtl="0" algn="l">
              <a:lnSpc>
                <a:spcPct val="115000"/>
              </a:lnSpc>
              <a:spcBef>
                <a:spcPts val="0"/>
              </a:spcBef>
              <a:spcAft>
                <a:spcPts val="0"/>
              </a:spcAft>
              <a:buClr>
                <a:srgbClr val="595959"/>
              </a:buClr>
              <a:buSzPts val="1600"/>
              <a:buFont typeface="Roboto Light"/>
              <a:buChar char="○"/>
            </a:pPr>
            <a:r>
              <a:rPr lang="en" sz="1600">
                <a:solidFill>
                  <a:srgbClr val="595959"/>
                </a:solidFill>
                <a:latin typeface="Roboto Light"/>
                <a:ea typeface="Roboto Light"/>
                <a:cs typeface="Roboto Light"/>
                <a:sym typeface="Roboto Light"/>
              </a:rPr>
              <a:t>Potential systematic </a:t>
            </a:r>
            <a:r>
              <a:rPr b="1" lang="en" sz="1600">
                <a:solidFill>
                  <a:srgbClr val="595959"/>
                </a:solidFill>
                <a:latin typeface="Roboto"/>
                <a:ea typeface="Roboto"/>
                <a:cs typeface="Roboto"/>
                <a:sym typeface="Roboto"/>
              </a:rPr>
              <a:t>biases</a:t>
            </a:r>
            <a:r>
              <a:rPr lang="en" sz="1600">
                <a:solidFill>
                  <a:srgbClr val="595959"/>
                </a:solidFill>
                <a:latin typeface="Roboto Light"/>
                <a:ea typeface="Roboto Light"/>
                <a:cs typeface="Roboto Light"/>
                <a:sym typeface="Roboto Light"/>
              </a:rPr>
              <a:t> present </a:t>
            </a:r>
            <a:endParaRPr sz="1600">
              <a:solidFill>
                <a:srgbClr val="595959"/>
              </a:solidFill>
              <a:latin typeface="Roboto Light"/>
              <a:ea typeface="Roboto Light"/>
              <a:cs typeface="Roboto Light"/>
              <a:sym typeface="Roboto Light"/>
            </a:endParaRPr>
          </a:p>
          <a:p>
            <a:pPr indent="-330200" lvl="1" marL="914400" rtl="0" algn="l">
              <a:lnSpc>
                <a:spcPct val="115000"/>
              </a:lnSpc>
              <a:spcBef>
                <a:spcPts val="0"/>
              </a:spcBef>
              <a:spcAft>
                <a:spcPts val="0"/>
              </a:spcAft>
              <a:buClr>
                <a:srgbClr val="595959"/>
              </a:buClr>
              <a:buSzPts val="1600"/>
              <a:buFont typeface="Roboto Light"/>
              <a:buChar char="○"/>
            </a:pPr>
            <a:r>
              <a:rPr lang="en" sz="1600">
                <a:solidFill>
                  <a:srgbClr val="595959"/>
                </a:solidFill>
                <a:latin typeface="Roboto Light"/>
                <a:ea typeface="Roboto Light"/>
                <a:cs typeface="Roboto Light"/>
                <a:sym typeface="Roboto Light"/>
              </a:rPr>
              <a:t>Conclusions and implications may be affected/</a:t>
            </a:r>
            <a:r>
              <a:rPr b="1" lang="en" sz="1600">
                <a:solidFill>
                  <a:srgbClr val="595959"/>
                </a:solidFill>
                <a:latin typeface="Roboto"/>
                <a:ea typeface="Roboto"/>
                <a:cs typeface="Roboto"/>
                <a:sym typeface="Roboto"/>
              </a:rPr>
              <a:t>incorrect</a:t>
            </a:r>
            <a:endParaRPr sz="1600">
              <a:solidFill>
                <a:srgbClr val="595959"/>
              </a:solidFill>
              <a:latin typeface="Roboto Light"/>
              <a:ea typeface="Roboto Light"/>
              <a:cs typeface="Roboto Light"/>
              <a:sym typeface="Roboto Light"/>
            </a:endParaRPr>
          </a:p>
          <a:p>
            <a:pPr indent="-330200" lvl="0" marL="457200" rtl="0" algn="l">
              <a:lnSpc>
                <a:spcPct val="115000"/>
              </a:lnSpc>
              <a:spcBef>
                <a:spcPts val="0"/>
              </a:spcBef>
              <a:spcAft>
                <a:spcPts val="0"/>
              </a:spcAft>
              <a:buClr>
                <a:srgbClr val="595959"/>
              </a:buClr>
              <a:buSzPts val="1600"/>
              <a:buFont typeface="Roboto Light"/>
              <a:buChar char="●"/>
            </a:pPr>
            <a:r>
              <a:rPr lang="en" sz="1600">
                <a:solidFill>
                  <a:srgbClr val="595959"/>
                </a:solidFill>
                <a:latin typeface="Roboto Light"/>
                <a:ea typeface="Roboto Light"/>
                <a:cs typeface="Roboto Light"/>
                <a:sym typeface="Roboto Light"/>
              </a:rPr>
              <a:t>Awareness of our model, after best attempting to eliminate these biases, better informs us about potential solutions to drug usage trends</a:t>
            </a:r>
            <a:endParaRPr sz="1200">
              <a:solidFill>
                <a:srgbClr val="595959"/>
              </a:solidFill>
              <a:latin typeface="Roboto Light"/>
              <a:ea typeface="Roboto Light"/>
              <a:cs typeface="Roboto Light"/>
              <a:sym typeface="Roboto Light"/>
            </a:endParaRPr>
          </a:p>
        </p:txBody>
      </p:sp>
      <p:sp>
        <p:nvSpPr>
          <p:cNvPr id="250" name="Google Shape;250;p28"/>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Why a Data Driven Approach</a:t>
            </a:r>
            <a:endParaRPr>
              <a:latin typeface="Roboto Medium"/>
              <a:ea typeface="Roboto Medium"/>
              <a:cs typeface="Roboto Medium"/>
              <a:sym typeface="Roboto Medium"/>
            </a:endParaRPr>
          </a:p>
        </p:txBody>
      </p:sp>
      <p:pic>
        <p:nvPicPr>
          <p:cNvPr id="251" name="Google Shape;251;p28"/>
          <p:cNvPicPr preferRelativeResize="0"/>
          <p:nvPr/>
        </p:nvPicPr>
        <p:blipFill>
          <a:blip r:embed="rId3">
            <a:alphaModFix/>
          </a:blip>
          <a:stretch>
            <a:fillRect/>
          </a:stretch>
        </p:blipFill>
        <p:spPr>
          <a:xfrm>
            <a:off x="6735850" y="3637400"/>
            <a:ext cx="1966449" cy="1048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idx="1" type="body"/>
          </p:nvPr>
        </p:nvSpPr>
        <p:spPr>
          <a:xfrm>
            <a:off x="506400" y="1406700"/>
            <a:ext cx="4581000" cy="3311100"/>
          </a:xfrm>
          <a:prstGeom prst="rect">
            <a:avLst/>
          </a:prstGeom>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595959"/>
              </a:buClr>
              <a:buSzPts val="1400"/>
              <a:buFont typeface="Roboto Light"/>
              <a:buChar char="●"/>
            </a:pPr>
            <a:r>
              <a:rPr lang="en" sz="1400">
                <a:solidFill>
                  <a:srgbClr val="595959"/>
                </a:solidFill>
                <a:latin typeface="Roboto Light"/>
                <a:ea typeface="Roboto Light"/>
                <a:cs typeface="Roboto Light"/>
                <a:sym typeface="Roboto Light"/>
              </a:rPr>
              <a:t>Policy makers force universities to </a:t>
            </a:r>
            <a:r>
              <a:rPr b="1" lang="en" sz="1400">
                <a:solidFill>
                  <a:srgbClr val="595959"/>
                </a:solidFill>
                <a:latin typeface="Roboto"/>
                <a:ea typeface="Roboto"/>
                <a:cs typeface="Roboto"/>
                <a:sym typeface="Roboto"/>
              </a:rPr>
              <a:t>randomly admit </a:t>
            </a:r>
            <a:r>
              <a:rPr lang="en" sz="1400">
                <a:solidFill>
                  <a:srgbClr val="595959"/>
                </a:solidFill>
                <a:latin typeface="Roboto Light"/>
                <a:ea typeface="Roboto Light"/>
                <a:cs typeface="Roboto Light"/>
                <a:sym typeface="Roboto Light"/>
              </a:rPr>
              <a:t>people so there can be two groups:</a:t>
            </a:r>
            <a:endParaRPr sz="1400">
              <a:solidFill>
                <a:srgbClr val="595959"/>
              </a:solidFill>
              <a:latin typeface="Roboto Light"/>
              <a:ea typeface="Roboto Light"/>
              <a:cs typeface="Roboto Light"/>
              <a:sym typeface="Roboto Light"/>
            </a:endParaRPr>
          </a:p>
          <a:p>
            <a:pPr indent="-317500" lvl="1" marL="914400" rtl="0" algn="l">
              <a:lnSpc>
                <a:spcPct val="115000"/>
              </a:lnSpc>
              <a:spcBef>
                <a:spcPts val="0"/>
              </a:spcBef>
              <a:spcAft>
                <a:spcPts val="0"/>
              </a:spcAft>
              <a:buClr>
                <a:srgbClr val="595959"/>
              </a:buClr>
              <a:buSzPts val="1400"/>
              <a:buFont typeface="Roboto Light"/>
              <a:buChar char="○"/>
            </a:pPr>
            <a:r>
              <a:rPr lang="en">
                <a:solidFill>
                  <a:srgbClr val="595959"/>
                </a:solidFill>
                <a:latin typeface="Roboto Light"/>
                <a:ea typeface="Roboto Light"/>
                <a:cs typeface="Roboto Light"/>
                <a:sym typeface="Roboto Light"/>
              </a:rPr>
              <a:t>Educated</a:t>
            </a:r>
            <a:endParaRPr>
              <a:solidFill>
                <a:srgbClr val="595959"/>
              </a:solidFill>
              <a:latin typeface="Roboto Light"/>
              <a:ea typeface="Roboto Light"/>
              <a:cs typeface="Roboto Light"/>
              <a:sym typeface="Roboto Light"/>
            </a:endParaRPr>
          </a:p>
          <a:p>
            <a:pPr indent="-317500" lvl="1" marL="914400" rtl="0" algn="l">
              <a:lnSpc>
                <a:spcPct val="115000"/>
              </a:lnSpc>
              <a:spcBef>
                <a:spcPts val="0"/>
              </a:spcBef>
              <a:spcAft>
                <a:spcPts val="0"/>
              </a:spcAft>
              <a:buClr>
                <a:srgbClr val="595959"/>
              </a:buClr>
              <a:buSzPts val="1400"/>
              <a:buFont typeface="Roboto Light"/>
              <a:buChar char="○"/>
            </a:pPr>
            <a:r>
              <a:rPr lang="en">
                <a:solidFill>
                  <a:srgbClr val="595959"/>
                </a:solidFill>
                <a:latin typeface="Roboto Light"/>
                <a:ea typeface="Roboto Light"/>
                <a:cs typeface="Roboto Light"/>
                <a:sym typeface="Roboto Light"/>
              </a:rPr>
              <a:t>Not educated</a:t>
            </a:r>
            <a:endParaRPr>
              <a:solidFill>
                <a:srgbClr val="595959"/>
              </a:solidFill>
              <a:latin typeface="Roboto Light"/>
              <a:ea typeface="Roboto Light"/>
              <a:cs typeface="Roboto Light"/>
              <a:sym typeface="Roboto Light"/>
            </a:endParaRPr>
          </a:p>
          <a:p>
            <a:pPr indent="-317500" lvl="0" marL="457200" rtl="0" algn="l">
              <a:lnSpc>
                <a:spcPct val="115000"/>
              </a:lnSpc>
              <a:spcBef>
                <a:spcPts val="0"/>
              </a:spcBef>
              <a:spcAft>
                <a:spcPts val="0"/>
              </a:spcAft>
              <a:buClr>
                <a:srgbClr val="595959"/>
              </a:buClr>
              <a:buSzPts val="1400"/>
              <a:buFont typeface="Roboto Light"/>
              <a:buChar char="●"/>
            </a:pPr>
            <a:r>
              <a:rPr lang="en" sz="1400">
                <a:solidFill>
                  <a:srgbClr val="595959"/>
                </a:solidFill>
                <a:latin typeface="Roboto Light"/>
                <a:ea typeface="Roboto Light"/>
                <a:cs typeface="Roboto Light"/>
                <a:sym typeface="Roboto Light"/>
              </a:rPr>
              <a:t>All countries listed have legalized cannabis </a:t>
            </a:r>
            <a:endParaRPr sz="1400">
              <a:solidFill>
                <a:srgbClr val="595959"/>
              </a:solidFill>
              <a:latin typeface="Roboto Light"/>
              <a:ea typeface="Roboto Light"/>
              <a:cs typeface="Roboto Light"/>
              <a:sym typeface="Roboto Light"/>
            </a:endParaRPr>
          </a:p>
          <a:p>
            <a:pPr indent="-317500" lvl="0" marL="457200" rtl="0" algn="l">
              <a:lnSpc>
                <a:spcPct val="115000"/>
              </a:lnSpc>
              <a:spcBef>
                <a:spcPts val="0"/>
              </a:spcBef>
              <a:spcAft>
                <a:spcPts val="0"/>
              </a:spcAft>
              <a:buClr>
                <a:srgbClr val="595959"/>
              </a:buClr>
              <a:buSzPts val="1400"/>
              <a:buFont typeface="Roboto Light"/>
              <a:buChar char="●"/>
            </a:pPr>
            <a:r>
              <a:rPr lang="en" sz="1400">
                <a:solidFill>
                  <a:srgbClr val="595959"/>
                </a:solidFill>
                <a:latin typeface="Roboto Light"/>
                <a:ea typeface="Roboto Light"/>
                <a:cs typeface="Roboto Light"/>
                <a:sym typeface="Roboto Light"/>
              </a:rPr>
              <a:t>Use surveys to understand people’s demographics, personality and cannabis consumption  </a:t>
            </a:r>
            <a:endParaRPr sz="1400">
              <a:solidFill>
                <a:srgbClr val="595959"/>
              </a:solidFill>
              <a:latin typeface="Roboto Light"/>
              <a:ea typeface="Roboto Light"/>
              <a:cs typeface="Roboto Light"/>
              <a:sym typeface="Roboto Light"/>
            </a:endParaRPr>
          </a:p>
          <a:p>
            <a:pPr indent="-317500" lvl="1" marL="914400" rtl="0" algn="l">
              <a:lnSpc>
                <a:spcPct val="115000"/>
              </a:lnSpc>
              <a:spcBef>
                <a:spcPts val="0"/>
              </a:spcBef>
              <a:spcAft>
                <a:spcPts val="0"/>
              </a:spcAft>
              <a:buClr>
                <a:srgbClr val="595959"/>
              </a:buClr>
              <a:buSzPts val="1400"/>
              <a:buFont typeface="Roboto"/>
              <a:buChar char="○"/>
            </a:pPr>
            <a:r>
              <a:rPr b="1" lang="en">
                <a:solidFill>
                  <a:srgbClr val="595959"/>
                </a:solidFill>
                <a:latin typeface="Roboto"/>
                <a:ea typeface="Roboto"/>
                <a:cs typeface="Roboto"/>
                <a:sym typeface="Roboto"/>
              </a:rPr>
              <a:t>Everyone told the truth</a:t>
            </a:r>
            <a:endParaRPr b="1">
              <a:solidFill>
                <a:srgbClr val="000000"/>
              </a:solidFill>
              <a:latin typeface="Roboto"/>
              <a:ea typeface="Roboto"/>
              <a:cs typeface="Roboto"/>
              <a:sym typeface="Roboto"/>
            </a:endParaRPr>
          </a:p>
          <a:p>
            <a:pPr indent="-317500" lvl="0" marL="457200" rtl="0" algn="l">
              <a:lnSpc>
                <a:spcPct val="115000"/>
              </a:lnSpc>
              <a:spcBef>
                <a:spcPts val="0"/>
              </a:spcBef>
              <a:spcAft>
                <a:spcPts val="0"/>
              </a:spcAft>
              <a:buClr>
                <a:srgbClr val="595959"/>
              </a:buClr>
              <a:buSzPts val="1400"/>
              <a:buFont typeface="Roboto Light"/>
              <a:buChar char="●"/>
            </a:pPr>
            <a:r>
              <a:rPr lang="en" sz="1400">
                <a:solidFill>
                  <a:srgbClr val="595959"/>
                </a:solidFill>
                <a:latin typeface="Roboto Light"/>
                <a:ea typeface="Roboto Light"/>
                <a:cs typeface="Roboto Light"/>
                <a:sym typeface="Roboto Light"/>
              </a:rPr>
              <a:t>Separate the results by different educational levels and correlate that with cannabis consumption</a:t>
            </a:r>
            <a:endParaRPr sz="1400">
              <a:solidFill>
                <a:srgbClr val="595959"/>
              </a:solidFill>
              <a:latin typeface="Roboto Light"/>
              <a:ea typeface="Roboto Light"/>
              <a:cs typeface="Roboto Light"/>
              <a:sym typeface="Roboto Light"/>
            </a:endParaRPr>
          </a:p>
          <a:p>
            <a:pPr indent="-317500" lvl="0" marL="457200" rtl="0" algn="l">
              <a:lnSpc>
                <a:spcPct val="115000"/>
              </a:lnSpc>
              <a:spcBef>
                <a:spcPts val="0"/>
              </a:spcBef>
              <a:spcAft>
                <a:spcPts val="0"/>
              </a:spcAft>
              <a:buClr>
                <a:srgbClr val="595959"/>
              </a:buClr>
              <a:buSzPts val="1400"/>
              <a:buFont typeface="Roboto Light"/>
              <a:buChar char="●"/>
            </a:pPr>
            <a:r>
              <a:rPr lang="en" sz="1400">
                <a:solidFill>
                  <a:srgbClr val="595959"/>
                </a:solidFill>
                <a:latin typeface="Roboto Light"/>
                <a:ea typeface="Roboto Light"/>
                <a:cs typeface="Roboto Light"/>
                <a:sym typeface="Roboto Light"/>
              </a:rPr>
              <a:t>Everyone that used cannabis only used </a:t>
            </a:r>
            <a:r>
              <a:rPr b="1" lang="en" sz="1400">
                <a:solidFill>
                  <a:srgbClr val="595959"/>
                </a:solidFill>
                <a:latin typeface="Roboto"/>
                <a:ea typeface="Roboto"/>
                <a:cs typeface="Roboto"/>
                <a:sym typeface="Roboto"/>
              </a:rPr>
              <a:t>recreationally</a:t>
            </a:r>
            <a:endParaRPr b="1" sz="1400">
              <a:latin typeface="Roboto"/>
              <a:ea typeface="Roboto"/>
              <a:cs typeface="Roboto"/>
              <a:sym typeface="Roboto"/>
            </a:endParaRPr>
          </a:p>
        </p:txBody>
      </p:sp>
      <p:sp>
        <p:nvSpPr>
          <p:cNvPr id="257" name="Google Shape;257;p29"/>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Ideal Experiment</a:t>
            </a:r>
            <a:endParaRPr>
              <a:latin typeface="Roboto Medium"/>
              <a:ea typeface="Roboto Medium"/>
              <a:cs typeface="Roboto Medium"/>
              <a:sym typeface="Roboto Medium"/>
            </a:endParaRPr>
          </a:p>
        </p:txBody>
      </p:sp>
      <p:pic>
        <p:nvPicPr>
          <p:cNvPr id="258" name="Google Shape;258;p29"/>
          <p:cNvPicPr preferRelativeResize="0"/>
          <p:nvPr/>
        </p:nvPicPr>
        <p:blipFill>
          <a:blip r:embed="rId3">
            <a:alphaModFix/>
          </a:blip>
          <a:stretch>
            <a:fillRect/>
          </a:stretch>
        </p:blipFill>
        <p:spPr>
          <a:xfrm>
            <a:off x="5214225" y="1760325"/>
            <a:ext cx="3203874" cy="2208596"/>
          </a:xfrm>
          <a:prstGeom prst="rect">
            <a:avLst/>
          </a:prstGeom>
          <a:noFill/>
          <a:ln>
            <a:noFill/>
          </a:ln>
        </p:spPr>
      </p:pic>
      <p:cxnSp>
        <p:nvCxnSpPr>
          <p:cNvPr id="259" name="Google Shape;259;p29"/>
          <p:cNvCxnSpPr/>
          <p:nvPr/>
        </p:nvCxnSpPr>
        <p:spPr>
          <a:xfrm>
            <a:off x="1768150" y="1294200"/>
            <a:ext cx="6043500" cy="0"/>
          </a:xfrm>
          <a:prstGeom prst="straightConnector1">
            <a:avLst/>
          </a:prstGeom>
          <a:noFill/>
          <a:ln cap="flat" cmpd="sng" w="19050">
            <a:solidFill>
              <a:schemeClr val="lt1"/>
            </a:solidFill>
            <a:prstDash val="dot"/>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0"/>
          <p:cNvSpPr txBox="1"/>
          <p:nvPr>
            <p:ph type="title"/>
          </p:nvPr>
        </p:nvSpPr>
        <p:spPr>
          <a:xfrm>
            <a:off x="726100" y="630350"/>
            <a:ext cx="76917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Our </a:t>
            </a:r>
            <a:r>
              <a:rPr lang="en">
                <a:latin typeface="Roboto Medium"/>
                <a:ea typeface="Roboto Medium"/>
                <a:cs typeface="Roboto Medium"/>
                <a:sym typeface="Roboto Medium"/>
              </a:rPr>
              <a:t>Dataset</a:t>
            </a:r>
            <a:endParaRPr>
              <a:latin typeface="Roboto Medium"/>
              <a:ea typeface="Roboto Medium"/>
              <a:cs typeface="Roboto Medium"/>
              <a:sym typeface="Roboto Medium"/>
            </a:endParaRPr>
          </a:p>
        </p:txBody>
      </p:sp>
      <p:graphicFrame>
        <p:nvGraphicFramePr>
          <p:cNvPr id="265" name="Google Shape;265;p30"/>
          <p:cNvGraphicFramePr/>
          <p:nvPr/>
        </p:nvGraphicFramePr>
        <p:xfrm>
          <a:off x="623950" y="1353950"/>
          <a:ext cx="3000000" cy="3000000"/>
        </p:xfrm>
        <a:graphic>
          <a:graphicData uri="http://schemas.openxmlformats.org/drawingml/2006/table">
            <a:tbl>
              <a:tblPr>
                <a:noFill/>
                <a:tableStyleId>{22B5AA4E-1530-4F85-9DEE-FC981526625C}</a:tableStyleId>
              </a:tblPr>
              <a:tblGrid>
                <a:gridCol w="1056825"/>
                <a:gridCol w="901125"/>
                <a:gridCol w="2750075"/>
                <a:gridCol w="1620650"/>
                <a:gridCol w="1620650"/>
              </a:tblGrid>
              <a:tr h="325300">
                <a:tc>
                  <a:txBody>
                    <a:bodyPr/>
                    <a:lstStyle/>
                    <a:p>
                      <a:pPr indent="0" lvl="0" marL="0" rtl="0" algn="l">
                        <a:spcBef>
                          <a:spcPts val="0"/>
                        </a:spcBef>
                        <a:spcAft>
                          <a:spcPts val="0"/>
                        </a:spcAft>
                        <a:buNone/>
                      </a:pPr>
                      <a:r>
                        <a:t/>
                      </a:r>
                      <a:endParaRPr>
                        <a:latin typeface="Roboto"/>
                        <a:ea typeface="Roboto"/>
                        <a:cs typeface="Roboto"/>
                        <a:sym typeface="Roboto"/>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rPr b="1" lang="en">
                          <a:latin typeface="Roboto"/>
                          <a:ea typeface="Roboto"/>
                          <a:cs typeface="Roboto"/>
                          <a:sym typeface="Roboto"/>
                        </a:rPr>
                        <a:t>Variables</a:t>
                      </a:r>
                      <a:endParaRPr b="1">
                        <a:latin typeface="Roboto"/>
                        <a:ea typeface="Roboto"/>
                        <a:cs typeface="Roboto"/>
                        <a:sym typeface="Roboto"/>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gridSpan="3">
                  <a:txBody>
                    <a:bodyPr/>
                    <a:lstStyle/>
                    <a:p>
                      <a:pPr indent="0" lvl="0" marL="0" rtl="0" algn="ctr">
                        <a:lnSpc>
                          <a:spcPct val="115000"/>
                        </a:lnSpc>
                        <a:spcBef>
                          <a:spcPts val="0"/>
                        </a:spcBef>
                        <a:spcAft>
                          <a:spcPts val="0"/>
                        </a:spcAft>
                        <a:buNone/>
                      </a:pPr>
                      <a:r>
                        <a:rPr b="1" lang="en">
                          <a:latin typeface="Roboto"/>
                          <a:ea typeface="Roboto"/>
                          <a:cs typeface="Roboto"/>
                          <a:sym typeface="Roboto"/>
                        </a:rPr>
                        <a:t>Description</a:t>
                      </a:r>
                      <a:endParaRPr b="1">
                        <a:latin typeface="Roboto"/>
                        <a:ea typeface="Roboto"/>
                        <a:cs typeface="Roboto"/>
                        <a:sym typeface="Roboto"/>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2"/>
                    </a:solidFill>
                  </a:tcPr>
                </a:tc>
                <a:tc hMerge="1"/>
                <a:tc hMerge="1"/>
              </a:tr>
              <a:tr h="970050">
                <a:tc rowSpan="2">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Dependent Variable</a:t>
                      </a:r>
                      <a:endParaRPr>
                        <a:latin typeface="Roboto Light"/>
                        <a:ea typeface="Roboto Light"/>
                        <a:cs typeface="Roboto Light"/>
                        <a:sym typeface="Roboto Light"/>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Cannabis</a:t>
                      </a:r>
                      <a:endParaRPr>
                        <a:latin typeface="Roboto Light"/>
                        <a:ea typeface="Roboto Light"/>
                        <a:cs typeface="Roboto Light"/>
                        <a:sym typeface="Roboto Light"/>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gridSpan="3" rowSpan="2">
                  <a:txBody>
                    <a:bodyPr/>
                    <a:lstStyle/>
                    <a:p>
                      <a:pPr indent="0" lvl="0" marL="0" rtl="0" algn="l">
                        <a:lnSpc>
                          <a:spcPct val="115000"/>
                        </a:lnSpc>
                        <a:spcBef>
                          <a:spcPts val="0"/>
                        </a:spcBef>
                        <a:spcAft>
                          <a:spcPts val="0"/>
                        </a:spcAft>
                        <a:buNone/>
                      </a:pPr>
                      <a:r>
                        <a:rPr lang="en">
                          <a:latin typeface="Roboto Light"/>
                          <a:ea typeface="Roboto Light"/>
                          <a:cs typeface="Roboto Light"/>
                          <a:sym typeface="Roboto Light"/>
                        </a:rPr>
                        <a:t>Level of cannabis consumption; </a:t>
                      </a:r>
                      <a:r>
                        <a:rPr i="1" lang="en">
                          <a:latin typeface="Roboto Light"/>
                          <a:ea typeface="Roboto Light"/>
                          <a:cs typeface="Roboto Light"/>
                          <a:sym typeface="Roboto Light"/>
                        </a:rPr>
                        <a:t>Never Used</a:t>
                      </a:r>
                      <a:r>
                        <a:rPr lang="en">
                          <a:latin typeface="Roboto Light"/>
                          <a:ea typeface="Roboto Light"/>
                          <a:cs typeface="Roboto Light"/>
                          <a:sym typeface="Roboto Light"/>
                        </a:rPr>
                        <a:t>, </a:t>
                      </a:r>
                      <a:r>
                        <a:rPr i="1" lang="en">
                          <a:latin typeface="Roboto Light"/>
                          <a:ea typeface="Roboto Light"/>
                          <a:cs typeface="Roboto Light"/>
                          <a:sym typeface="Roboto Light"/>
                        </a:rPr>
                        <a:t>Used over a Decade Ago</a:t>
                      </a:r>
                      <a:r>
                        <a:rPr lang="en">
                          <a:latin typeface="Roboto Light"/>
                          <a:ea typeface="Roboto Light"/>
                          <a:cs typeface="Roboto Light"/>
                          <a:sym typeface="Roboto Light"/>
                        </a:rPr>
                        <a:t>, </a:t>
                      </a:r>
                      <a:r>
                        <a:rPr i="1" lang="en">
                          <a:latin typeface="Roboto Light"/>
                          <a:ea typeface="Roboto Light"/>
                          <a:cs typeface="Roboto Light"/>
                          <a:sym typeface="Roboto Light"/>
                        </a:rPr>
                        <a:t>Used in Last Decade</a:t>
                      </a:r>
                      <a:r>
                        <a:rPr lang="en">
                          <a:latin typeface="Roboto Light"/>
                          <a:ea typeface="Roboto Light"/>
                          <a:cs typeface="Roboto Light"/>
                          <a:sym typeface="Roboto Light"/>
                        </a:rPr>
                        <a:t>, </a:t>
                      </a:r>
                      <a:r>
                        <a:rPr i="1" lang="en">
                          <a:latin typeface="Roboto Light"/>
                          <a:ea typeface="Roboto Light"/>
                          <a:cs typeface="Roboto Light"/>
                          <a:sym typeface="Roboto Light"/>
                        </a:rPr>
                        <a:t>Used in Last Year</a:t>
                      </a:r>
                      <a:r>
                        <a:rPr lang="en">
                          <a:latin typeface="Roboto Light"/>
                          <a:ea typeface="Roboto Light"/>
                          <a:cs typeface="Roboto Light"/>
                          <a:sym typeface="Roboto Light"/>
                        </a:rPr>
                        <a:t>, </a:t>
                      </a:r>
                      <a:r>
                        <a:rPr i="1" lang="en">
                          <a:latin typeface="Roboto Light"/>
                          <a:ea typeface="Roboto Light"/>
                          <a:cs typeface="Roboto Light"/>
                          <a:sym typeface="Roboto Light"/>
                        </a:rPr>
                        <a:t>Used in Last Month</a:t>
                      </a:r>
                      <a:r>
                        <a:rPr lang="en">
                          <a:latin typeface="Roboto Light"/>
                          <a:ea typeface="Roboto Light"/>
                          <a:cs typeface="Roboto Light"/>
                          <a:sym typeface="Roboto Light"/>
                        </a:rPr>
                        <a:t>, </a:t>
                      </a:r>
                      <a:r>
                        <a:rPr i="1" lang="en">
                          <a:latin typeface="Roboto Light"/>
                          <a:ea typeface="Roboto Light"/>
                          <a:cs typeface="Roboto Light"/>
                          <a:sym typeface="Roboto Light"/>
                        </a:rPr>
                        <a:t>Used in Last Week</a:t>
                      </a:r>
                      <a:r>
                        <a:rPr lang="en">
                          <a:latin typeface="Roboto Light"/>
                          <a:ea typeface="Roboto Light"/>
                          <a:cs typeface="Roboto Light"/>
                          <a:sym typeface="Roboto Light"/>
                        </a:rPr>
                        <a:t>, </a:t>
                      </a:r>
                      <a:r>
                        <a:rPr i="1" lang="en">
                          <a:latin typeface="Roboto Light"/>
                          <a:ea typeface="Roboto Light"/>
                          <a:cs typeface="Roboto Light"/>
                          <a:sym typeface="Roboto Light"/>
                        </a:rPr>
                        <a:t>Used in Last Day</a:t>
                      </a:r>
                      <a:endParaRPr i="1">
                        <a:latin typeface="Roboto Light"/>
                        <a:ea typeface="Roboto Light"/>
                        <a:cs typeface="Roboto Light"/>
                        <a:sym typeface="Roboto Light"/>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hMerge="1"/>
                <a:tc rowSpan="2" hMerge="1"/>
              </a:tr>
              <a:tr h="142300">
                <a:tc vMerge="1"/>
                <a:tc vMerge="1"/>
                <a:tc gridSpan="3" vMerge="1"/>
                <a:tc hMerge="1" vMerge="1"/>
                <a:tc hMerge="1" vMerge="1"/>
              </a:tr>
              <a:tr h="341275">
                <a:tc rowSpan="4">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Independent Variables</a:t>
                      </a:r>
                      <a:endParaRPr>
                        <a:latin typeface="Roboto Light"/>
                        <a:ea typeface="Roboto Light"/>
                        <a:cs typeface="Roboto Light"/>
                        <a:sym typeface="Roboto Light"/>
                      </a:endParaRPr>
                    </a:p>
                  </a:txBody>
                  <a:tcPr marT="19050" marB="19050" marR="28575" marL="2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Education</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gridSpan="3">
                  <a:txBody>
                    <a:bodyPr/>
                    <a:lstStyle/>
                    <a:p>
                      <a:pPr indent="0" lvl="0" marL="0" rtl="0" algn="l">
                        <a:lnSpc>
                          <a:spcPct val="115000"/>
                        </a:lnSpc>
                        <a:spcBef>
                          <a:spcPts val="0"/>
                        </a:spcBef>
                        <a:spcAft>
                          <a:spcPts val="0"/>
                        </a:spcAft>
                        <a:buNone/>
                      </a:pPr>
                      <a:r>
                        <a:rPr lang="en">
                          <a:latin typeface="Roboto Light"/>
                          <a:ea typeface="Roboto Light"/>
                          <a:cs typeface="Roboto Light"/>
                          <a:sym typeface="Roboto Light"/>
                        </a:rPr>
                        <a:t>Highest education level obtained by participant</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41275">
                <a:tc vMerge="1"/>
                <a:tc>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Gender</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gridSpan="3">
                  <a:txBody>
                    <a:bodyPr/>
                    <a:lstStyle/>
                    <a:p>
                      <a:pPr indent="0" lvl="0" marL="0" rtl="0" algn="l">
                        <a:lnSpc>
                          <a:spcPct val="115000"/>
                        </a:lnSpc>
                        <a:spcBef>
                          <a:spcPts val="0"/>
                        </a:spcBef>
                        <a:spcAft>
                          <a:spcPts val="0"/>
                        </a:spcAft>
                        <a:buNone/>
                      </a:pPr>
                      <a:r>
                        <a:rPr lang="en">
                          <a:latin typeface="Roboto Light"/>
                          <a:ea typeface="Roboto Light"/>
                          <a:cs typeface="Roboto Light"/>
                          <a:sym typeface="Roboto Light"/>
                        </a:rPr>
                        <a:t>Gender of participant</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41275">
                <a:tc vMerge="1"/>
                <a:tc>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Country</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gridSpan="3">
                  <a:txBody>
                    <a:bodyPr/>
                    <a:lstStyle/>
                    <a:p>
                      <a:pPr indent="0" lvl="0" marL="0" rtl="0" algn="l">
                        <a:lnSpc>
                          <a:spcPct val="115000"/>
                        </a:lnSpc>
                        <a:spcBef>
                          <a:spcPts val="0"/>
                        </a:spcBef>
                        <a:spcAft>
                          <a:spcPts val="0"/>
                        </a:spcAft>
                        <a:buNone/>
                      </a:pPr>
                      <a:r>
                        <a:rPr lang="en">
                          <a:latin typeface="Roboto Light"/>
                          <a:ea typeface="Roboto Light"/>
                          <a:cs typeface="Roboto Light"/>
                          <a:sym typeface="Roboto Light"/>
                        </a:rPr>
                        <a:t>Country of origin of participant</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25300">
                <a:tc vMerge="1"/>
                <a:tc>
                  <a:txBody>
                    <a:bodyPr/>
                    <a:lstStyle/>
                    <a:p>
                      <a:pPr indent="0" lvl="0" marL="0" rtl="0" algn="ctr">
                        <a:lnSpc>
                          <a:spcPct val="115000"/>
                        </a:lnSpc>
                        <a:spcBef>
                          <a:spcPts val="0"/>
                        </a:spcBef>
                        <a:spcAft>
                          <a:spcPts val="0"/>
                        </a:spcAft>
                        <a:buNone/>
                      </a:pPr>
                      <a:r>
                        <a:rPr lang="en">
                          <a:latin typeface="Roboto Light"/>
                          <a:ea typeface="Roboto Light"/>
                          <a:cs typeface="Roboto Light"/>
                          <a:sym typeface="Roboto Light"/>
                        </a:rPr>
                        <a:t>Ethnicity</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gridSpan="3">
                  <a:txBody>
                    <a:bodyPr/>
                    <a:lstStyle/>
                    <a:p>
                      <a:pPr indent="0" lvl="0" marL="0" rtl="0" algn="l">
                        <a:lnSpc>
                          <a:spcPct val="115000"/>
                        </a:lnSpc>
                        <a:spcBef>
                          <a:spcPts val="0"/>
                        </a:spcBef>
                        <a:spcAft>
                          <a:spcPts val="0"/>
                        </a:spcAft>
                        <a:buNone/>
                      </a:pPr>
                      <a:r>
                        <a:rPr lang="en">
                          <a:latin typeface="Roboto Light"/>
                          <a:ea typeface="Roboto Light"/>
                          <a:cs typeface="Roboto Light"/>
                          <a:sym typeface="Roboto Light"/>
                        </a:rPr>
                        <a:t>Ethnicity of participant</a:t>
                      </a:r>
                      <a:endParaRPr>
                        <a:latin typeface="Roboto Light"/>
                        <a:ea typeface="Roboto Light"/>
                        <a:cs typeface="Roboto Light"/>
                        <a:sym typeface="Roboto Light"/>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bl>
          </a:graphicData>
        </a:graphic>
      </p:graphicFrame>
      <p:sp>
        <p:nvSpPr>
          <p:cNvPr id="266" name="Google Shape;266;p30"/>
          <p:cNvSpPr txBox="1"/>
          <p:nvPr/>
        </p:nvSpPr>
        <p:spPr>
          <a:xfrm>
            <a:off x="573700" y="4200475"/>
            <a:ext cx="7551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Light"/>
                <a:ea typeface="Roboto Light"/>
                <a:cs typeface="Roboto Light"/>
                <a:sym typeface="Roboto Light"/>
              </a:rPr>
              <a:t>Data source: https://www.kaggle.com/datasets/obeykhadija/drug-consumptions-uci?select=Drug_Consumption_Quantified.csv </a:t>
            </a:r>
            <a:endParaRPr sz="1000">
              <a:latin typeface="Roboto Light"/>
              <a:ea typeface="Roboto Light"/>
              <a:cs typeface="Roboto Light"/>
              <a:sym typeface="Roboto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31" title="Chart"/>
          <p:cNvPicPr preferRelativeResize="0"/>
          <p:nvPr/>
        </p:nvPicPr>
        <p:blipFill>
          <a:blip r:embed="rId3">
            <a:alphaModFix/>
          </a:blip>
          <a:stretch>
            <a:fillRect/>
          </a:stretch>
        </p:blipFill>
        <p:spPr>
          <a:xfrm>
            <a:off x="2679300" y="1073225"/>
            <a:ext cx="6078025" cy="3654500"/>
          </a:xfrm>
          <a:prstGeom prst="rect">
            <a:avLst/>
          </a:prstGeom>
          <a:noFill/>
          <a:ln>
            <a:noFill/>
          </a:ln>
        </p:spPr>
      </p:pic>
      <p:sp>
        <p:nvSpPr>
          <p:cNvPr id="272" name="Google Shape;272;p31"/>
          <p:cNvSpPr txBox="1"/>
          <p:nvPr>
            <p:ph idx="1" type="body"/>
          </p:nvPr>
        </p:nvSpPr>
        <p:spPr>
          <a:xfrm>
            <a:off x="434250" y="1177275"/>
            <a:ext cx="2384400" cy="335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50">
                <a:latin typeface="Roboto"/>
                <a:ea typeface="Roboto"/>
                <a:cs typeface="Roboto"/>
                <a:sym typeface="Roboto"/>
              </a:rPr>
              <a:t>Findings</a:t>
            </a:r>
            <a:endParaRPr b="1" sz="1350">
              <a:latin typeface="Roboto"/>
              <a:ea typeface="Roboto"/>
              <a:cs typeface="Roboto"/>
              <a:sym typeface="Roboto"/>
            </a:endParaRPr>
          </a:p>
          <a:p>
            <a:pPr indent="-200025" lvl="0" marL="171450" rtl="0" algn="l">
              <a:spcBef>
                <a:spcPts val="1200"/>
              </a:spcBef>
              <a:spcAft>
                <a:spcPts val="0"/>
              </a:spcAft>
              <a:buSzPts val="1350"/>
              <a:buFont typeface="Roboto Light"/>
              <a:buAutoNum type="arabicPeriod"/>
            </a:pPr>
            <a:r>
              <a:rPr lang="en" sz="1350">
                <a:latin typeface="Roboto Light"/>
                <a:ea typeface="Roboto Light"/>
                <a:cs typeface="Roboto Light"/>
                <a:sym typeface="Roboto Light"/>
              </a:rPr>
              <a:t>“Left school at 18 years” category has a significantly higher response rate of “Used in Last Day” when compared to “Doctorate degree” category.</a:t>
            </a:r>
            <a:br>
              <a:rPr lang="en" sz="1350">
                <a:latin typeface="Roboto Light"/>
                <a:ea typeface="Roboto Light"/>
                <a:cs typeface="Roboto Light"/>
                <a:sym typeface="Roboto Light"/>
              </a:rPr>
            </a:br>
            <a:endParaRPr sz="1350">
              <a:latin typeface="Roboto Light"/>
              <a:ea typeface="Roboto Light"/>
              <a:cs typeface="Roboto Light"/>
              <a:sym typeface="Roboto Light"/>
            </a:endParaRPr>
          </a:p>
          <a:p>
            <a:pPr indent="-200025" lvl="0" marL="171450" rtl="0" algn="l">
              <a:spcBef>
                <a:spcPts val="0"/>
              </a:spcBef>
              <a:spcAft>
                <a:spcPts val="0"/>
              </a:spcAft>
              <a:buSzPts val="1350"/>
              <a:buFont typeface="Roboto Light"/>
              <a:buAutoNum type="arabicPeriod"/>
            </a:pPr>
            <a:r>
              <a:rPr lang="en" sz="1350">
                <a:latin typeface="Roboto Light"/>
                <a:ea typeface="Roboto Light"/>
                <a:cs typeface="Roboto Light"/>
                <a:sym typeface="Roboto Light"/>
              </a:rPr>
              <a:t>Individuals that have completed a higher education seem to consume  cannabis less regularly</a:t>
            </a:r>
            <a:endParaRPr sz="1350">
              <a:latin typeface="Roboto Light"/>
              <a:ea typeface="Roboto Light"/>
              <a:cs typeface="Roboto Light"/>
              <a:sym typeface="Roboto Light"/>
            </a:endParaRPr>
          </a:p>
        </p:txBody>
      </p:sp>
      <p:sp>
        <p:nvSpPr>
          <p:cNvPr id="273" name="Google Shape;273;p31"/>
          <p:cNvSpPr/>
          <p:nvPr/>
        </p:nvSpPr>
        <p:spPr>
          <a:xfrm>
            <a:off x="4219675" y="1646900"/>
            <a:ext cx="426000" cy="9669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6748200" y="1646900"/>
            <a:ext cx="426000" cy="2541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4121350" y="1605925"/>
            <a:ext cx="228600" cy="228600"/>
          </a:xfrm>
          <a:prstGeom prst="ellipse">
            <a:avLst/>
          </a:prstGeom>
          <a:solidFill>
            <a:srgbClr val="0000FF"/>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200">
                <a:solidFill>
                  <a:schemeClr val="dk1"/>
                </a:solidFill>
              </a:rPr>
              <a:t>1</a:t>
            </a:r>
            <a:endParaRPr b="1" sz="1200">
              <a:solidFill>
                <a:schemeClr val="dk1"/>
              </a:solidFill>
            </a:endParaRPr>
          </a:p>
        </p:txBody>
      </p:sp>
      <p:sp>
        <p:nvSpPr>
          <p:cNvPr id="276" name="Google Shape;276;p31"/>
          <p:cNvSpPr/>
          <p:nvPr/>
        </p:nvSpPr>
        <p:spPr>
          <a:xfrm>
            <a:off x="6658075" y="1537100"/>
            <a:ext cx="228600" cy="228600"/>
          </a:xfrm>
          <a:prstGeom prst="ellipse">
            <a:avLst/>
          </a:prstGeom>
          <a:solidFill>
            <a:srgbClr val="0000FF"/>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200">
                <a:solidFill>
                  <a:schemeClr val="dk1"/>
                </a:solidFill>
              </a:rPr>
              <a:t>1</a:t>
            </a:r>
            <a:endParaRPr b="1" sz="1200">
              <a:solidFill>
                <a:schemeClr val="dk1"/>
              </a:solidFill>
            </a:endParaRPr>
          </a:p>
        </p:txBody>
      </p:sp>
      <p:sp>
        <p:nvSpPr>
          <p:cNvPr id="277" name="Google Shape;277;p31"/>
          <p:cNvSpPr/>
          <p:nvPr/>
        </p:nvSpPr>
        <p:spPr>
          <a:xfrm>
            <a:off x="386725" y="1666550"/>
            <a:ext cx="228600" cy="228600"/>
          </a:xfrm>
          <a:prstGeom prst="ellipse">
            <a:avLst/>
          </a:prstGeom>
          <a:solidFill>
            <a:srgbClr val="0000FF"/>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200">
                <a:solidFill>
                  <a:schemeClr val="dk1"/>
                </a:solidFill>
              </a:rPr>
              <a:t>1</a:t>
            </a:r>
            <a:endParaRPr b="1" sz="1200">
              <a:solidFill>
                <a:schemeClr val="dk1"/>
              </a:solidFill>
            </a:endParaRPr>
          </a:p>
        </p:txBody>
      </p:sp>
      <p:sp>
        <p:nvSpPr>
          <p:cNvPr id="278" name="Google Shape;278;p31"/>
          <p:cNvSpPr/>
          <p:nvPr/>
        </p:nvSpPr>
        <p:spPr>
          <a:xfrm>
            <a:off x="4724400" y="2900525"/>
            <a:ext cx="2449800" cy="1160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4654750" y="2825125"/>
            <a:ext cx="228600" cy="228600"/>
          </a:xfrm>
          <a:prstGeom prst="ellipse">
            <a:avLst/>
          </a:prstGeom>
          <a:solidFill>
            <a:srgbClr val="FF0000"/>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200">
                <a:solidFill>
                  <a:schemeClr val="dk1"/>
                </a:solidFill>
              </a:rPr>
              <a:t>2</a:t>
            </a:r>
            <a:endParaRPr b="1" sz="1200">
              <a:solidFill>
                <a:schemeClr val="dk1"/>
              </a:solidFill>
            </a:endParaRPr>
          </a:p>
        </p:txBody>
      </p:sp>
      <p:sp>
        <p:nvSpPr>
          <p:cNvPr id="280" name="Google Shape;280;p31"/>
          <p:cNvSpPr/>
          <p:nvPr/>
        </p:nvSpPr>
        <p:spPr>
          <a:xfrm>
            <a:off x="387550" y="3342138"/>
            <a:ext cx="228600" cy="228600"/>
          </a:xfrm>
          <a:prstGeom prst="ellipse">
            <a:avLst/>
          </a:prstGeom>
          <a:solidFill>
            <a:srgbClr val="FF0000"/>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200">
                <a:solidFill>
                  <a:schemeClr val="dk1"/>
                </a:solidFill>
              </a:rPr>
              <a:t>2</a:t>
            </a:r>
            <a:endParaRPr b="1" sz="1200">
              <a:solidFill>
                <a:schemeClr val="dk1"/>
              </a:solidFill>
            </a:endParaRPr>
          </a:p>
        </p:txBody>
      </p:sp>
      <p:sp>
        <p:nvSpPr>
          <p:cNvPr id="281" name="Google Shape;281;p31"/>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Understanding the Data</a:t>
            </a:r>
            <a:endParaRPr>
              <a:latin typeface="Roboto Medium"/>
              <a:ea typeface="Roboto Medium"/>
              <a:cs typeface="Roboto Medium"/>
              <a:sym typeface="Robo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txBox="1"/>
          <p:nvPr>
            <p:ph idx="1" type="body"/>
          </p:nvPr>
        </p:nvSpPr>
        <p:spPr>
          <a:xfrm>
            <a:off x="581750" y="1234450"/>
            <a:ext cx="2190600" cy="33585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350">
                <a:latin typeface="Roboto Light"/>
                <a:ea typeface="Roboto Light"/>
                <a:cs typeface="Roboto Light"/>
                <a:sym typeface="Roboto Light"/>
              </a:rPr>
              <a:t>After grouping education level into these categories, it seems clear that “Higher Education” consumes cannabis less regularly</a:t>
            </a:r>
            <a:r>
              <a:rPr lang="en" sz="1350">
                <a:latin typeface="Roboto Light"/>
                <a:ea typeface="Roboto Light"/>
                <a:cs typeface="Roboto Light"/>
                <a:sym typeface="Roboto Light"/>
              </a:rPr>
              <a:t>.</a:t>
            </a:r>
            <a:endParaRPr sz="1350">
              <a:latin typeface="Roboto Light"/>
              <a:ea typeface="Roboto Light"/>
              <a:cs typeface="Roboto Light"/>
              <a:sym typeface="Roboto Light"/>
            </a:endParaRPr>
          </a:p>
        </p:txBody>
      </p:sp>
      <p:sp>
        <p:nvSpPr>
          <p:cNvPr id="287" name="Google Shape;287;p32"/>
          <p:cNvSpPr txBox="1"/>
          <p:nvPr>
            <p:ph type="title"/>
          </p:nvPr>
        </p:nvSpPr>
        <p:spPr>
          <a:xfrm>
            <a:off x="726100" y="630350"/>
            <a:ext cx="7692000" cy="48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edium"/>
                <a:ea typeface="Roboto Medium"/>
                <a:cs typeface="Roboto Medium"/>
                <a:sym typeface="Roboto Medium"/>
              </a:rPr>
              <a:t>Understanding the Data</a:t>
            </a:r>
            <a:r>
              <a:rPr lang="en">
                <a:latin typeface="Roboto Medium"/>
                <a:ea typeface="Roboto Medium"/>
                <a:cs typeface="Roboto Medium"/>
                <a:sym typeface="Roboto Medium"/>
              </a:rPr>
              <a:t> </a:t>
            </a:r>
            <a:r>
              <a:rPr lang="en" sz="2400">
                <a:latin typeface="Roboto Medium"/>
                <a:ea typeface="Roboto Medium"/>
                <a:cs typeface="Roboto Medium"/>
                <a:sym typeface="Roboto Medium"/>
              </a:rPr>
              <a:t>(cont.)</a:t>
            </a:r>
            <a:endParaRPr sz="2400">
              <a:latin typeface="Roboto Medium"/>
              <a:ea typeface="Roboto Medium"/>
              <a:cs typeface="Roboto Medium"/>
              <a:sym typeface="Roboto Medium"/>
            </a:endParaRPr>
          </a:p>
        </p:txBody>
      </p:sp>
      <p:pic>
        <p:nvPicPr>
          <p:cNvPr id="288" name="Google Shape;288;p32" title="Chart"/>
          <p:cNvPicPr preferRelativeResize="0"/>
          <p:nvPr/>
        </p:nvPicPr>
        <p:blipFill>
          <a:blip r:embed="rId3">
            <a:alphaModFix/>
          </a:blip>
          <a:stretch>
            <a:fillRect/>
          </a:stretch>
        </p:blipFill>
        <p:spPr>
          <a:xfrm>
            <a:off x="2772350" y="1159925"/>
            <a:ext cx="5831949" cy="3606075"/>
          </a:xfrm>
          <a:prstGeom prst="rect">
            <a:avLst/>
          </a:prstGeom>
          <a:noFill/>
          <a:ln>
            <a:noFill/>
          </a:ln>
        </p:spPr>
      </p:pic>
      <p:sp>
        <p:nvSpPr>
          <p:cNvPr id="289" name="Google Shape;289;p32"/>
          <p:cNvSpPr/>
          <p:nvPr/>
        </p:nvSpPr>
        <p:spPr>
          <a:xfrm>
            <a:off x="5252075" y="2736650"/>
            <a:ext cx="1086300" cy="1605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2"/>
          <p:cNvSpPr/>
          <p:nvPr/>
        </p:nvSpPr>
        <p:spPr>
          <a:xfrm>
            <a:off x="3763311" y="3605150"/>
            <a:ext cx="1086300" cy="737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1" name="Google Shape;291;p32"/>
          <p:cNvCxnSpPr/>
          <p:nvPr/>
        </p:nvCxnSpPr>
        <p:spPr>
          <a:xfrm flipH="1" rot="10800000">
            <a:off x="4842375" y="2728350"/>
            <a:ext cx="417900" cy="885000"/>
          </a:xfrm>
          <a:prstGeom prst="straightConnector1">
            <a:avLst/>
          </a:prstGeom>
          <a:noFill/>
          <a:ln cap="flat" cmpd="sng" w="19050">
            <a:solidFill>
              <a:srgbClr val="FF0000"/>
            </a:solidFill>
            <a:prstDash val="solid"/>
            <a:round/>
            <a:headEnd len="med" w="med" type="none"/>
            <a:tailEnd len="med" w="med" type="none"/>
          </a:ln>
        </p:spPr>
      </p:cxnSp>
      <p:cxnSp>
        <p:nvCxnSpPr>
          <p:cNvPr id="292" name="Google Shape;292;p32"/>
          <p:cNvCxnSpPr/>
          <p:nvPr/>
        </p:nvCxnSpPr>
        <p:spPr>
          <a:xfrm>
            <a:off x="4850575" y="4342575"/>
            <a:ext cx="401400" cy="0"/>
          </a:xfrm>
          <a:prstGeom prst="straightConnector1">
            <a:avLst/>
          </a:prstGeom>
          <a:noFill/>
          <a:ln cap="flat" cmpd="sng" w="19050">
            <a:solidFill>
              <a:srgbClr val="FF0000"/>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F8F7F0"/>
      </a:dk1>
      <a:lt1>
        <a:srgbClr val="7CAD4A"/>
      </a:lt1>
      <a:dk2>
        <a:srgbClr val="31312E"/>
      </a:dk2>
      <a:lt2>
        <a:srgbClr val="B6D7A8"/>
      </a:lt2>
      <a:accent1>
        <a:srgbClr val="FFFFFF"/>
      </a:accent1>
      <a:accent2>
        <a:srgbClr val="FFFFFF"/>
      </a:accent2>
      <a:accent3>
        <a:srgbClr val="FFFFFF"/>
      </a:accent3>
      <a:accent4>
        <a:srgbClr val="FFFFFF"/>
      </a:accent4>
      <a:accent5>
        <a:srgbClr val="FFFFFF"/>
      </a:accent5>
      <a:accent6>
        <a:srgbClr val="FFFFFF"/>
      </a:accent6>
      <a:hlink>
        <a:srgbClr val="3131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